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0"/>
  </p:notesMasterIdLst>
  <p:sldIdLst>
    <p:sldId id="260" r:id="rId2"/>
    <p:sldId id="261" r:id="rId3"/>
    <p:sldId id="263" r:id="rId4"/>
    <p:sldId id="264" r:id="rId5"/>
    <p:sldId id="266" r:id="rId6"/>
    <p:sldId id="267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1" autoAdjust="0"/>
    <p:restoredTop sz="94400" autoAdjust="0"/>
  </p:normalViewPr>
  <p:slideViewPr>
    <p:cSldViewPr>
      <p:cViewPr varScale="1">
        <p:scale>
          <a:sx n="89" d="100"/>
          <a:sy n="89" d="100"/>
        </p:scale>
        <p:origin x="101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8C6F9-F6FC-40FC-978C-0DED0BA13C04}" type="datetimeFigureOut">
              <a:rPr lang="en-US" smtClean="0"/>
              <a:t>5/13/2016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3D5DC-C55B-484B-B8D4-66EFDD335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05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A2C6B3-86F7-41AA-8F95-7400DD9A994A}" type="slidenum">
              <a:rPr lang="en-US"/>
              <a:pPr/>
              <a:t>5</a:t>
            </a:fld>
            <a:endParaRPr lang="en-US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7696200"/>
            <a:ext cx="5638800" cy="992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63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6096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EFEA-C94D-4E00-BEC8-9DBFDBAB5B65}" type="datetime1">
              <a:rPr lang="en-US" smtClean="0"/>
              <a:t>5/13/2016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731B5BD-A4D4-4532-8818-939B88F46A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 b="-1"/>
          <a:stretch/>
        </p:blipFill>
        <p:spPr>
          <a:xfrm>
            <a:off x="2895600" y="3699919"/>
            <a:ext cx="3405650" cy="285328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127737" y="457200"/>
            <a:ext cx="477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2016 Arecibo Observatory Users’ Committee Meeting</a:t>
            </a:r>
          </a:p>
          <a:p>
            <a:pPr algn="ctr"/>
            <a:r>
              <a:rPr lang="en-US" dirty="0" smtClean="0"/>
              <a:t>Arecibo Observatory 12-13 May</a:t>
            </a:r>
            <a:r>
              <a:rPr lang="en-US" baseline="0" dirty="0" smtClean="0"/>
              <a:t>2016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7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CFB4-83C9-4C7E-9046-061545B52A6A}" type="datetime1">
              <a:rPr lang="en-US" smtClean="0"/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B5BD-A4D4-4532-8818-939B88F46AC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8C71-D658-48FA-881E-59D4B4B5317D}" type="datetime1">
              <a:rPr lang="en-US" smtClean="0"/>
              <a:t>5/13/2016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B5BD-A4D4-4532-8818-939B88F46AC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1CF5-D7B9-4339-8C85-76FDBD04F255}" type="datetime1">
              <a:rPr lang="en-US" smtClean="0"/>
              <a:t>5/13/2016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B5BD-A4D4-4532-8818-939B88F46A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F028-4220-49F4-B31A-FAA545F95DA6}" type="datetime1">
              <a:rPr lang="en-US" smtClean="0"/>
              <a:t>5/13/2016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B5BD-A4D4-4532-8818-939B88F46A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AFF6-7667-4271-BA85-CA449AB4387E}" type="datetime1">
              <a:rPr lang="en-US" smtClean="0"/>
              <a:t>5/13/2016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B5BD-A4D4-4532-8818-939B88F46A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7FF7-0674-4598-9AC0-B9A7BD710255}" type="datetime1">
              <a:rPr lang="en-US" smtClean="0"/>
              <a:t>5/13/2016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B5BD-A4D4-4532-8818-939B88F46A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9CB9B-AF0C-4034-AEFF-D4EA7C734DD5}" type="datetime1">
              <a:rPr lang="en-US" smtClean="0"/>
              <a:t>5/13/2016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731B5BD-A4D4-4532-8818-939B88F46A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1524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991FB03-A296-436F-8E7C-81A3300A58FE}" type="datetime1">
              <a:rPr lang="en-US" smtClean="0"/>
              <a:t>5/13/2016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731B5BD-A4D4-4532-8818-939B88F46AC6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50" y="5562600"/>
            <a:ext cx="12255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Phil </a:t>
            </a:r>
            <a:r>
              <a:rPr lang="en-US" dirty="0" err="1"/>
              <a:t>P</a:t>
            </a:r>
            <a:r>
              <a:rPr lang="en-US" dirty="0" err="1" smtClean="0"/>
              <a:t>erillat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RFI Issues at 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44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LightSquared</a:t>
            </a:r>
            <a:r>
              <a:rPr lang="en-US" dirty="0" smtClean="0"/>
              <a:t>: 1670-1675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Using 1670-1675 band (after </a:t>
            </a:r>
            <a:r>
              <a:rPr lang="en-US" sz="2400" dirty="0" err="1" smtClean="0"/>
              <a:t>gps</a:t>
            </a:r>
            <a:r>
              <a:rPr lang="en-US" sz="2400" dirty="0" smtClean="0"/>
              <a:t> fiasco)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Their transmitter met the </a:t>
            </a:r>
            <a:r>
              <a:rPr lang="en-US" sz="2400" dirty="0" err="1" smtClean="0"/>
              <a:t>fcc</a:t>
            </a:r>
            <a:r>
              <a:rPr lang="en-US" sz="2400" dirty="0" smtClean="0"/>
              <a:t> out of band spec by only .4 </a:t>
            </a:r>
            <a:r>
              <a:rPr lang="en-US" sz="2400" dirty="0" err="1" smtClean="0"/>
              <a:t>db</a:t>
            </a:r>
            <a:r>
              <a:rPr lang="en-US" sz="2400" dirty="0" smtClean="0"/>
              <a:t> (43+log(P))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5 towers. 2 are line of sight to AO.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Jul15 LS testing with </a:t>
            </a:r>
            <a:r>
              <a:rPr lang="en-US" sz="2400" dirty="0" err="1" smtClean="0"/>
              <a:t>towerID</a:t>
            </a:r>
            <a:r>
              <a:rPr lang="en-US" sz="2400" dirty="0" smtClean="0"/>
              <a:t> 2 (11.5 miles)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They hadn’t put in their PRCZ request before testing.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06oct15: LS testing with AO.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Decided they didn’t need </a:t>
            </a:r>
            <a:r>
              <a:rPr lang="en-US" sz="2000" dirty="0" err="1" smtClean="0"/>
              <a:t>towerID</a:t>
            </a:r>
            <a:r>
              <a:rPr lang="en-US" sz="2000" dirty="0" smtClean="0"/>
              <a:t> 2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2000" dirty="0" err="1" smtClean="0"/>
              <a:t>TowerId</a:t>
            </a:r>
            <a:r>
              <a:rPr lang="en-US" sz="2000" dirty="0" smtClean="0"/>
              <a:t> 4 is line of sight, 26 miles.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14oct15  LS decided they will not use </a:t>
            </a:r>
            <a:r>
              <a:rPr lang="en-US" sz="2400" dirty="0" err="1" smtClean="0"/>
              <a:t>towerId</a:t>
            </a:r>
            <a:r>
              <a:rPr lang="en-US" sz="2400" dirty="0" smtClean="0"/>
              <a:t> 4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Other towers: 1,5,6 are .5 to 1% of </a:t>
            </a:r>
            <a:r>
              <a:rPr lang="en-US" dirty="0" err="1" smtClean="0"/>
              <a:t>tsys</a:t>
            </a:r>
            <a:r>
              <a:rPr lang="en-US" dirty="0" smtClean="0"/>
              <a:t> in 1670 to 1675 </a:t>
            </a:r>
            <a:r>
              <a:rPr lang="en-US" dirty="0" err="1" smtClean="0"/>
              <a:t>Mhz</a:t>
            </a:r>
            <a:r>
              <a:rPr lang="en-US" dirty="0" smtClean="0"/>
              <a:t> band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-76200"/>
            <a:ext cx="444186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23" y="-11723"/>
            <a:ext cx="4732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0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sband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1997  WCS auction #14,  Coloma wireless bought blocks   A-D and then sold them to AT&amp;T.  </a:t>
            </a:r>
          </a:p>
          <a:p>
            <a:r>
              <a:rPr lang="en-US" dirty="0" smtClean="0"/>
              <a:t>The 2345-2350 band status:</a:t>
            </a:r>
          </a:p>
          <a:p>
            <a:pPr lvl="1"/>
            <a:r>
              <a:rPr lang="en-US" dirty="0" smtClean="0"/>
              <a:t>28dec15 went off the air</a:t>
            </a:r>
          </a:p>
          <a:p>
            <a:pPr lvl="1"/>
            <a:r>
              <a:rPr lang="en-US" dirty="0" smtClean="0"/>
              <a:t>31dec15 came back on at 1270-1275</a:t>
            </a:r>
          </a:p>
          <a:p>
            <a:pPr lvl="2"/>
            <a:r>
              <a:rPr lang="en-US" dirty="0" smtClean="0"/>
              <a:t>This is  inside our </a:t>
            </a:r>
            <a:r>
              <a:rPr lang="en-US" dirty="0" err="1" smtClean="0"/>
              <a:t>sband</a:t>
            </a:r>
            <a:r>
              <a:rPr lang="en-US" dirty="0" smtClean="0"/>
              <a:t> transmitter band</a:t>
            </a:r>
          </a:p>
          <a:p>
            <a:pPr lvl="1"/>
            <a:r>
              <a:rPr lang="en-US" dirty="0" smtClean="0"/>
              <a:t>25jan16 went off the air.</a:t>
            </a:r>
          </a:p>
          <a:p>
            <a:pPr lvl="2"/>
            <a:r>
              <a:rPr lang="en-US" dirty="0" smtClean="0"/>
              <a:t>they were at 1270-1275 for almost a month.</a:t>
            </a:r>
          </a:p>
          <a:p>
            <a:pPr lvl="1"/>
            <a:r>
              <a:rPr lang="en-US" dirty="0" smtClean="0"/>
              <a:t>29mar16: back on the air at 2350.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420844"/>
              </p:ext>
            </p:extLst>
          </p:nvPr>
        </p:nvGraphicFramePr>
        <p:xfrm>
          <a:off x="1202163" y="2356910"/>
          <a:ext cx="609600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BlockName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LowerFreqBlock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UpperFreqBlock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2305-2310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2350-2355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2310-2315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2355-2360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2315-2320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2345-2350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23" y="79670"/>
            <a:ext cx="4705165" cy="670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33" y="61910"/>
            <a:ext cx="4680622" cy="6618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95" y="61910"/>
            <a:ext cx="4622022" cy="6708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418" y="44684"/>
            <a:ext cx="455235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Planetary radar interference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Frequency allocations</a:t>
            </a:r>
          </a:p>
          <a:p>
            <a:pPr lvl="1"/>
            <a:r>
              <a:rPr lang="en-US" dirty="0" smtClean="0"/>
              <a:t>2360-2390: mobile medical body networks, aviation </a:t>
            </a:r>
            <a:r>
              <a:rPr lang="en-US" dirty="0" err="1" smtClean="0"/>
              <a:t>flight,missile</a:t>
            </a:r>
            <a:r>
              <a:rPr lang="en-US" dirty="0" smtClean="0"/>
              <a:t> testing</a:t>
            </a:r>
          </a:p>
          <a:p>
            <a:pPr lvl="1"/>
            <a:r>
              <a:rPr lang="en-US" dirty="0" smtClean="0"/>
              <a:t>The planetary radar covers 2370 to 2390 MHz </a:t>
            </a:r>
          </a:p>
          <a:p>
            <a:pPr lvl="1"/>
            <a:r>
              <a:rPr lang="en-US" dirty="0" smtClean="0"/>
              <a:t>The unregulated ISM band starts at 2400 MHz</a:t>
            </a:r>
          </a:p>
          <a:p>
            <a:r>
              <a:rPr lang="en-US" dirty="0" smtClean="0"/>
              <a:t>Azimuth swings 09may16 and 05aug15 showed:</a:t>
            </a:r>
          </a:p>
          <a:p>
            <a:pPr lvl="1"/>
            <a:r>
              <a:rPr lang="en-US" dirty="0" smtClean="0"/>
              <a:t>Aug15: 2350-2360 band at 2358-2367</a:t>
            </a:r>
          </a:p>
          <a:p>
            <a:pPr lvl="1"/>
            <a:r>
              <a:rPr lang="en-US" dirty="0" smtClean="0"/>
              <a:t>Aug15,May16: 2372-2392 interference (weak)</a:t>
            </a:r>
          </a:p>
          <a:p>
            <a:pPr lvl="1"/>
            <a:r>
              <a:rPr lang="en-US" dirty="0" smtClean="0"/>
              <a:t>May16: 2367-2387</a:t>
            </a:r>
          </a:p>
          <a:p>
            <a:pPr lvl="1"/>
            <a:r>
              <a:rPr lang="en-US" dirty="0" smtClean="0"/>
              <a:t>May16: 2390-2395. very strong</a:t>
            </a:r>
          </a:p>
          <a:p>
            <a:pPr lvl="1"/>
            <a:r>
              <a:rPr lang="en-US" dirty="0" smtClean="0"/>
              <a:t>Aug15: 2398-2408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6828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6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Planetary radar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Average the power within the red, green lines of the image and then plot versus azimuth angle.</a:t>
            </a:r>
          </a:p>
          <a:p>
            <a:r>
              <a:rPr lang="en-US" dirty="0" smtClean="0"/>
              <a:t>The 2373-2393 </a:t>
            </a:r>
            <a:r>
              <a:rPr lang="en-US" dirty="0" err="1" smtClean="0"/>
              <a:t>pks</a:t>
            </a:r>
            <a:r>
              <a:rPr lang="en-US" dirty="0" smtClean="0"/>
              <a:t> (white/red) are stationary in azimuth  aug15 and may16. </a:t>
            </a:r>
            <a:r>
              <a:rPr lang="en-US" dirty="0" err="1" smtClean="0"/>
              <a:t>Pk</a:t>
            </a:r>
            <a:r>
              <a:rPr lang="en-US" dirty="0" smtClean="0"/>
              <a:t> at -84 degrees.</a:t>
            </a:r>
          </a:p>
          <a:p>
            <a:pPr lvl="1"/>
            <a:r>
              <a:rPr lang="en-US" dirty="0" smtClean="0"/>
              <a:t>They show peaks separated by 180 degrees. Direction is probably  parallel or perpendicular to azimuth direction.</a:t>
            </a:r>
          </a:p>
          <a:p>
            <a:r>
              <a:rPr lang="en-US" dirty="0" smtClean="0"/>
              <a:t>The 2368-2388 is new may16. peaks at </a:t>
            </a:r>
            <a:r>
              <a:rPr lang="en-US" dirty="0" err="1" smtClean="0"/>
              <a:t>az</a:t>
            </a:r>
            <a:r>
              <a:rPr lang="en-US" dirty="0" smtClean="0"/>
              <a:t>=53 deg.</a:t>
            </a:r>
          </a:p>
          <a:p>
            <a:r>
              <a:rPr lang="en-US" dirty="0" smtClean="0"/>
              <a:t>Moving the LO showed that they are not </a:t>
            </a:r>
            <a:r>
              <a:rPr lang="en-US" dirty="0" err="1" smtClean="0"/>
              <a:t>intermods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Bottom plot shows 1sec spectra at the two peaks.</a:t>
            </a:r>
          </a:p>
          <a:p>
            <a:r>
              <a:rPr lang="en-US" dirty="0" smtClean="0"/>
              <a:t>Dana &amp; I went looking for this in jan16.. No luck.</a:t>
            </a:r>
          </a:p>
          <a:p>
            <a:r>
              <a:rPr lang="en-US" dirty="0" smtClean="0"/>
              <a:t>Looks like OFDM from an ISM internet provider (or user)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2208"/>
            <a:ext cx="681375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0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SbandWide</a:t>
            </a:r>
            <a:r>
              <a:rPr lang="en-US" dirty="0" smtClean="0"/>
              <a:t>: 2130 Notched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Sband</a:t>
            </a:r>
            <a:r>
              <a:rPr lang="en-US" dirty="0"/>
              <a:t> </a:t>
            </a:r>
            <a:r>
              <a:rPr lang="en-US" dirty="0" smtClean="0"/>
              <a:t>wide 1700-3100 </a:t>
            </a:r>
            <a:r>
              <a:rPr lang="en-US" dirty="0" err="1" smtClean="0"/>
              <a:t>Mhz</a:t>
            </a:r>
            <a:r>
              <a:rPr lang="en-US" dirty="0" smtClean="0"/>
              <a:t> has a selectable </a:t>
            </a:r>
            <a:r>
              <a:rPr lang="en-US" dirty="0" err="1" smtClean="0"/>
              <a:t>rfi</a:t>
            </a:r>
            <a:r>
              <a:rPr lang="en-US" dirty="0" smtClean="0"/>
              <a:t> </a:t>
            </a:r>
            <a:r>
              <a:rPr lang="en-US" dirty="0" err="1" smtClean="0"/>
              <a:t>filterbank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1770-1880</a:t>
            </a:r>
          </a:p>
          <a:p>
            <a:pPr lvl="1"/>
            <a:r>
              <a:rPr lang="en-US" dirty="0" smtClean="0"/>
              <a:t>2040 – 2400</a:t>
            </a:r>
          </a:p>
          <a:p>
            <a:pPr lvl="1"/>
            <a:r>
              <a:rPr lang="en-US" dirty="0" smtClean="0"/>
              <a:t>2600-3100</a:t>
            </a:r>
          </a:p>
          <a:p>
            <a:r>
              <a:rPr lang="en-US" dirty="0" smtClean="0"/>
              <a:t>Hilltop monitor data shows evolution of  </a:t>
            </a:r>
            <a:r>
              <a:rPr lang="en-US" dirty="0" err="1" smtClean="0"/>
              <a:t>sband</a:t>
            </a:r>
            <a:r>
              <a:rPr lang="en-US" dirty="0" smtClean="0"/>
              <a:t> </a:t>
            </a:r>
            <a:r>
              <a:rPr lang="en-US" dirty="0" err="1" smtClean="0"/>
              <a:t>rfi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2110-2150  </a:t>
            </a:r>
            <a:r>
              <a:rPr lang="en-US" dirty="0" err="1" smtClean="0"/>
              <a:t>rfi</a:t>
            </a:r>
            <a:r>
              <a:rPr lang="en-US" dirty="0" smtClean="0"/>
              <a:t> appeared after filter bank installed.</a:t>
            </a:r>
          </a:p>
          <a:p>
            <a:r>
              <a:rPr lang="en-US" dirty="0" smtClean="0"/>
              <a:t>AWS Band</a:t>
            </a:r>
          </a:p>
          <a:p>
            <a:pPr lvl="1"/>
            <a:r>
              <a:rPr lang="en-US" dirty="0" smtClean="0"/>
              <a:t>AWS1 2110-2150 was causing problems with pulsar observing.</a:t>
            </a:r>
          </a:p>
          <a:p>
            <a:pPr lvl="1"/>
            <a:r>
              <a:rPr lang="en-US" dirty="0" smtClean="0"/>
              <a:t>In oct15 installed a permanent notched filter.</a:t>
            </a:r>
          </a:p>
          <a:p>
            <a:pPr lvl="2"/>
            <a:r>
              <a:rPr lang="en-US" dirty="0" smtClean="0"/>
              <a:t>Cuts down on </a:t>
            </a:r>
            <a:r>
              <a:rPr lang="en-US" dirty="0" err="1" smtClean="0"/>
              <a:t>intermods</a:t>
            </a:r>
            <a:r>
              <a:rPr lang="en-US" dirty="0" smtClean="0"/>
              <a:t> that were spreading outside the band.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8" y="277569"/>
            <a:ext cx="7251134" cy="647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5" y="264604"/>
            <a:ext cx="8138415" cy="6449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76009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Cband</a:t>
            </a:r>
            <a:r>
              <a:rPr lang="en-US" dirty="0" smtClean="0"/>
              <a:t> interference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U-NII </a:t>
            </a:r>
            <a:r>
              <a:rPr lang="en-US" dirty="0" smtClean="0"/>
              <a:t>(Unlicensed National Information </a:t>
            </a:r>
            <a:r>
              <a:rPr lang="en-US" dirty="0" smtClean="0"/>
              <a:t>Infrastructure)</a:t>
            </a:r>
          </a:p>
          <a:p>
            <a:pPr lvl="1"/>
            <a:r>
              <a:rPr lang="en-US" dirty="0" smtClean="0"/>
              <a:t>Used by internet providers (801.11a/h/j/n/ac)</a:t>
            </a:r>
          </a:p>
          <a:p>
            <a:pPr lvl="1"/>
            <a:r>
              <a:rPr lang="en-US" dirty="0" smtClean="0"/>
              <a:t>Supposed to be above 5150 </a:t>
            </a:r>
            <a:r>
              <a:rPr lang="en-US" dirty="0" err="1" smtClean="0"/>
              <a:t>Mhz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19Jan16 road trip found radio </a:t>
            </a:r>
            <a:r>
              <a:rPr lang="en-US" dirty="0" err="1" smtClean="0"/>
              <a:t>redentor</a:t>
            </a:r>
            <a:r>
              <a:rPr lang="en-US" dirty="0" smtClean="0"/>
              <a:t> tower in </a:t>
            </a:r>
            <a:r>
              <a:rPr lang="en-US" dirty="0" err="1" smtClean="0"/>
              <a:t>Utuado</a:t>
            </a:r>
            <a:r>
              <a:rPr lang="en-US" dirty="0" smtClean="0"/>
              <a:t> had out of band transmissions.</a:t>
            </a:r>
          </a:p>
          <a:p>
            <a:r>
              <a:rPr lang="en-US" dirty="0" smtClean="0"/>
              <a:t>29jan16 tower operator cycled users on off while we took data:</a:t>
            </a:r>
          </a:p>
          <a:p>
            <a:pPr lvl="1"/>
            <a:r>
              <a:rPr lang="en-US" dirty="0" smtClean="0"/>
              <a:t>Dynamic spectra during test showed who was illegal</a:t>
            </a:r>
          </a:p>
          <a:p>
            <a:pPr lvl="1"/>
            <a:r>
              <a:rPr lang="en-US" dirty="0" smtClean="0"/>
              <a:t>4Net, and DM wireless were out of band</a:t>
            </a:r>
          </a:p>
          <a:p>
            <a:pPr lvl="1"/>
            <a:r>
              <a:rPr lang="en-US" dirty="0" smtClean="0"/>
              <a:t>There was more than 1 user some </a:t>
            </a:r>
            <a:r>
              <a:rPr lang="en-US" dirty="0" err="1" smtClean="0"/>
              <a:t>freq</a:t>
            </a:r>
            <a:r>
              <a:rPr lang="en-US" dirty="0" smtClean="0"/>
              <a:t> bands (maybe from another tower).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7" y="515051"/>
            <a:ext cx="9144000" cy="5504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7" y="533400"/>
            <a:ext cx="9144000" cy="5406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7" y="533400"/>
            <a:ext cx="9144000" cy="539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3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Cband</a:t>
            </a:r>
            <a:r>
              <a:rPr lang="en-US" dirty="0" smtClean="0"/>
              <a:t> interference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 checked some of the stronger signals.</a:t>
            </a:r>
          </a:p>
          <a:p>
            <a:pPr lvl="1"/>
            <a:r>
              <a:rPr lang="en-US" dirty="0" smtClean="0"/>
              <a:t>Moving the LO left the signals at the same </a:t>
            </a:r>
            <a:r>
              <a:rPr lang="en-US" dirty="0" err="1" smtClean="0"/>
              <a:t>rf</a:t>
            </a:r>
            <a:r>
              <a:rPr lang="en-US" dirty="0" smtClean="0"/>
              <a:t> frequency, so probably not </a:t>
            </a:r>
            <a:r>
              <a:rPr lang="en-US" dirty="0" err="1" smtClean="0"/>
              <a:t>intermods</a:t>
            </a:r>
            <a:r>
              <a:rPr lang="en-US" dirty="0" smtClean="0"/>
              <a:t> in our system.</a:t>
            </a:r>
          </a:p>
          <a:p>
            <a:r>
              <a:rPr lang="en-US" dirty="0" smtClean="0"/>
              <a:t>DM wireless moved it’s illegal </a:t>
            </a:r>
            <a:r>
              <a:rPr lang="en-US" dirty="0" err="1" smtClean="0"/>
              <a:t>freq</a:t>
            </a:r>
            <a:r>
              <a:rPr lang="en-US" dirty="0" smtClean="0"/>
              <a:t> up above 5150…but</a:t>
            </a:r>
          </a:p>
          <a:p>
            <a:r>
              <a:rPr lang="en-US" dirty="0" smtClean="0"/>
              <a:t>05may16: another set of azimuth swings at </a:t>
            </a:r>
            <a:r>
              <a:rPr lang="en-US" dirty="0" err="1" smtClean="0"/>
              <a:t>cband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Average spectra over entire 360 degrees still shows transmissions below 5150 </a:t>
            </a:r>
            <a:r>
              <a:rPr lang="en-US" dirty="0" err="1" smtClean="0"/>
              <a:t>MHz.</a:t>
            </a:r>
            <a:endParaRPr lang="en-US" dirty="0" smtClean="0"/>
          </a:p>
          <a:p>
            <a:pPr lvl="1"/>
            <a:r>
              <a:rPr lang="en-US" dirty="0" smtClean="0"/>
              <a:t>Dynamic spectra of the swing shows the offenders.</a:t>
            </a:r>
          </a:p>
          <a:p>
            <a:pPr lvl="2"/>
            <a:r>
              <a:rPr lang="en-US" dirty="0" smtClean="0"/>
              <a:t>yellow  lines show what was seen back in jan16.</a:t>
            </a:r>
          </a:p>
          <a:p>
            <a:r>
              <a:rPr lang="en-US" dirty="0" smtClean="0"/>
              <a:t>Still have lots of work to clean up the offenders.</a:t>
            </a:r>
            <a:endParaRPr lang="en-US" dirty="0"/>
          </a:p>
          <a:p>
            <a:pPr marL="594360" lvl="2" indent="0"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869"/>
            <a:ext cx="6993177" cy="670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7" y="685800"/>
            <a:ext cx="8839200" cy="5896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8" y="730592"/>
            <a:ext cx="8706928" cy="5890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8" y="707366"/>
            <a:ext cx="8820509" cy="587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9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327 receiver: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 harmonic of FM stations are getting into the band</a:t>
            </a:r>
          </a:p>
          <a:p>
            <a:pPr lvl="2"/>
            <a:r>
              <a:rPr lang="en-US" dirty="0" smtClean="0"/>
              <a:t>Also seeing </a:t>
            </a:r>
            <a:r>
              <a:rPr lang="en-US" dirty="0" err="1" smtClean="0"/>
              <a:t>intermods</a:t>
            </a:r>
            <a:r>
              <a:rPr lang="en-US" dirty="0" smtClean="0"/>
              <a:t> between the two </a:t>
            </a:r>
            <a:r>
              <a:rPr lang="en-US" dirty="0" err="1" smtClean="0"/>
              <a:t>fm</a:t>
            </a:r>
            <a:r>
              <a:rPr lang="en-US" dirty="0" smtClean="0"/>
              <a:t> </a:t>
            </a:r>
            <a:r>
              <a:rPr lang="en-US" dirty="0" err="1" smtClean="0"/>
              <a:t>xmter</a:t>
            </a:r>
            <a:r>
              <a:rPr lang="en-US" dirty="0" smtClean="0"/>
              <a:t> in </a:t>
            </a:r>
            <a:r>
              <a:rPr lang="en-US" dirty="0" err="1" smtClean="0"/>
              <a:t>utuado</a:t>
            </a:r>
            <a:r>
              <a:rPr lang="en-US" dirty="0" smtClean="0"/>
              <a:t> (radio </a:t>
            </a:r>
            <a:r>
              <a:rPr lang="en-US" dirty="0" err="1" smtClean="0"/>
              <a:t>redentor</a:t>
            </a:r>
            <a:r>
              <a:rPr lang="en-US" dirty="0" smtClean="0"/>
              <a:t> and HQ.. The towers are within 50 meters of each other).</a:t>
            </a:r>
          </a:p>
          <a:p>
            <a:pPr lvl="2"/>
            <a:r>
              <a:rPr lang="en-US" dirty="0" smtClean="0"/>
              <a:t>We purchased a calibrated log periodic antenna that can cover 100 and 327 </a:t>
            </a:r>
            <a:r>
              <a:rPr lang="en-US" dirty="0" err="1" smtClean="0"/>
              <a:t>Mhz</a:t>
            </a:r>
            <a:r>
              <a:rPr lang="en-US" dirty="0" smtClean="0"/>
              <a:t> simultaneously. Need to go near the </a:t>
            </a:r>
            <a:r>
              <a:rPr lang="en-US" dirty="0" err="1" smtClean="0"/>
              <a:t>xmters</a:t>
            </a:r>
            <a:r>
              <a:rPr lang="en-US" dirty="0" smtClean="0"/>
              <a:t> to see if their 2</a:t>
            </a:r>
            <a:r>
              <a:rPr lang="en-US" baseline="30000" dirty="0" smtClean="0"/>
              <a:t>nd</a:t>
            </a:r>
            <a:r>
              <a:rPr lang="en-US" dirty="0" smtClean="0"/>
              <a:t> harmonics are legal.</a:t>
            </a:r>
          </a:p>
          <a:p>
            <a:pPr lvl="1"/>
            <a:r>
              <a:rPr lang="en-US" dirty="0" smtClean="0"/>
              <a:t>Lots of the other spikes in the 327 band are coming from our equipment..</a:t>
            </a:r>
          </a:p>
          <a:p>
            <a:r>
              <a:rPr lang="en-US" dirty="0" smtClean="0"/>
              <a:t>Visitor center displays</a:t>
            </a:r>
          </a:p>
          <a:p>
            <a:pPr lvl="1"/>
            <a:r>
              <a:rPr lang="en-US" dirty="0" smtClean="0"/>
              <a:t>Took data with spectrum analyzer, and some data from the 305 meter.. Need to finish reducing </a:t>
            </a:r>
            <a:r>
              <a:rPr lang="en-US" dirty="0" err="1" smtClean="0"/>
              <a:t>it..and</a:t>
            </a:r>
            <a:r>
              <a:rPr lang="en-US" dirty="0" smtClean="0"/>
              <a:t> then figure out how to shield the displays..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2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Lband</a:t>
            </a:r>
            <a:r>
              <a:rPr lang="en-US" dirty="0" smtClean="0"/>
              <a:t> radars continue to be a problem.</a:t>
            </a:r>
          </a:p>
          <a:p>
            <a:pPr lvl="1"/>
            <a:r>
              <a:rPr lang="en-US" dirty="0" smtClean="0"/>
              <a:t>Coordination with </a:t>
            </a:r>
            <a:r>
              <a:rPr lang="en-US" dirty="0" err="1" smtClean="0"/>
              <a:t>punta</a:t>
            </a:r>
            <a:r>
              <a:rPr lang="en-US" dirty="0" smtClean="0"/>
              <a:t> Salinas becomes essential. When not in mode </a:t>
            </a:r>
            <a:r>
              <a:rPr lang="en-US" dirty="0" err="1" smtClean="0"/>
              <a:t>A,B,or</a:t>
            </a:r>
            <a:r>
              <a:rPr lang="en-US" dirty="0" smtClean="0"/>
              <a:t> C, the 100 channels completely wipe out </a:t>
            </a:r>
            <a:r>
              <a:rPr lang="en-US" dirty="0" err="1" smtClean="0"/>
              <a:t>lband</a:t>
            </a:r>
            <a:r>
              <a:rPr lang="en-US" dirty="0" smtClean="0"/>
              <a:t>..</a:t>
            </a:r>
          </a:p>
          <a:p>
            <a:pPr lvl="1"/>
            <a:r>
              <a:rPr lang="en-US" dirty="0" smtClean="0"/>
              <a:t>Note (do we really need 4 radar sites in Puerto </a:t>
            </a:r>
            <a:r>
              <a:rPr lang="en-US" dirty="0" err="1" smtClean="0"/>
              <a:t>rico</a:t>
            </a:r>
            <a:r>
              <a:rPr lang="en-US" dirty="0" smtClean="0"/>
              <a:t>?)</a:t>
            </a:r>
          </a:p>
          <a:p>
            <a:r>
              <a:rPr lang="en-US" dirty="0" err="1" smtClean="0"/>
              <a:t>Sband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Notched filter at 2130 got rid of aws1 </a:t>
            </a:r>
            <a:r>
              <a:rPr lang="en-US" dirty="0" err="1" smtClean="0"/>
              <a:t>rfi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Lost this portion of the band, but </a:t>
            </a:r>
            <a:r>
              <a:rPr lang="en-US" dirty="0" err="1" smtClean="0"/>
              <a:t>intermods</a:t>
            </a:r>
            <a:r>
              <a:rPr lang="en-US" dirty="0" smtClean="0"/>
              <a:t> no longer spreading out.</a:t>
            </a:r>
          </a:p>
          <a:p>
            <a:pPr lvl="1"/>
            <a:r>
              <a:rPr lang="en-US" dirty="0" smtClean="0"/>
              <a:t>AT&amp;T 2270 should not transmit out of their allowed band</a:t>
            </a:r>
          </a:p>
          <a:p>
            <a:pPr lvl="1"/>
            <a:r>
              <a:rPr lang="en-US" dirty="0" smtClean="0"/>
              <a:t>Need to find the WIFI transmissions at 2380 </a:t>
            </a:r>
            <a:r>
              <a:rPr lang="en-US" dirty="0" err="1" smtClean="0"/>
              <a:t>mhz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Need the 2390-2400 </a:t>
            </a:r>
            <a:r>
              <a:rPr lang="en-US" dirty="0" err="1" smtClean="0"/>
              <a:t>wifi</a:t>
            </a:r>
            <a:r>
              <a:rPr lang="en-US" dirty="0" smtClean="0"/>
              <a:t> transmissions to move up.</a:t>
            </a:r>
          </a:p>
          <a:p>
            <a:r>
              <a:rPr lang="en-US" dirty="0" err="1" smtClean="0"/>
              <a:t>Cband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Spend more time looking for the source of the transmissions below 5150 </a:t>
            </a:r>
            <a:r>
              <a:rPr lang="en-US" dirty="0" err="1" smtClean="0"/>
              <a:t>MHz.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AO Receiver list</a:t>
            </a:r>
          </a:p>
          <a:p>
            <a:r>
              <a:rPr lang="en-US" dirty="0" err="1" smtClean="0"/>
              <a:t>Lband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Radars, global navigation satellites</a:t>
            </a:r>
          </a:p>
          <a:p>
            <a:pPr lvl="2"/>
            <a:r>
              <a:rPr lang="en-US" dirty="0" smtClean="0"/>
              <a:t>Light squared 1670-1675</a:t>
            </a:r>
          </a:p>
          <a:p>
            <a:r>
              <a:rPr lang="en-US" dirty="0" err="1" smtClean="0"/>
              <a:t>Sband</a:t>
            </a:r>
            <a:r>
              <a:rPr lang="en-US" dirty="0" smtClean="0"/>
              <a:t> radar:</a:t>
            </a:r>
          </a:p>
          <a:p>
            <a:pPr lvl="2"/>
            <a:r>
              <a:rPr lang="en-US" dirty="0" smtClean="0"/>
              <a:t>2390 ism cheaters, low level </a:t>
            </a:r>
            <a:r>
              <a:rPr lang="en-US" dirty="0" err="1" smtClean="0"/>
              <a:t>rfi</a:t>
            </a:r>
            <a:r>
              <a:rPr lang="en-US" dirty="0" smtClean="0"/>
              <a:t> at 2380, AT&amp;T at 2370</a:t>
            </a:r>
          </a:p>
          <a:p>
            <a:r>
              <a:rPr lang="en-US" dirty="0" err="1" smtClean="0"/>
              <a:t>Sband</a:t>
            </a:r>
            <a:r>
              <a:rPr lang="en-US" dirty="0" smtClean="0"/>
              <a:t> wide: 2130 notched filter for pulsar observers</a:t>
            </a:r>
          </a:p>
          <a:p>
            <a:r>
              <a:rPr lang="en-US" dirty="0" err="1" smtClean="0"/>
              <a:t>Cband</a:t>
            </a:r>
            <a:r>
              <a:rPr lang="en-US" dirty="0" smtClean="0"/>
              <a:t>: 5150 </a:t>
            </a:r>
            <a:r>
              <a:rPr lang="en-US" dirty="0" err="1" smtClean="0"/>
              <a:t>uni</a:t>
            </a:r>
            <a:r>
              <a:rPr lang="en-US" dirty="0" smtClean="0"/>
              <a:t> band cheaters</a:t>
            </a:r>
          </a:p>
          <a:p>
            <a:r>
              <a:rPr lang="en-US" dirty="0" smtClean="0"/>
              <a:t>Miscellaneous things.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15351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AO receiver coverage</a:t>
            </a:r>
            <a:endParaRPr lang="en-US" altLang="en-US" dirty="0"/>
          </a:p>
        </p:txBody>
      </p:sp>
      <p:graphicFrame>
        <p:nvGraphicFramePr>
          <p:cNvPr id="103567" name="Group 14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46123224"/>
              </p:ext>
            </p:extLst>
          </p:nvPr>
        </p:nvGraphicFramePr>
        <p:xfrm>
          <a:off x="762000" y="1758351"/>
          <a:ext cx="7620000" cy="467868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1905000"/>
                <a:gridCol w="1905000"/>
              </a:tblGrid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Receiver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Freq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Receiver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Freq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47Mhz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SbandLo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1800-3100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327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302-352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SbandHi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3000-4000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430 dome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418-422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Cband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3850-6000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750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705-800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CbandHi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5900-8100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Lband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1150-1730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Xband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7800-10000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Alfa-7beam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1225-1525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Sb radar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2330-2430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1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Lband</a:t>
            </a:r>
            <a:r>
              <a:rPr lang="en-US" dirty="0" smtClean="0"/>
              <a:t>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Lband</a:t>
            </a:r>
            <a:r>
              <a:rPr lang="en-US" dirty="0" smtClean="0"/>
              <a:t> Radar</a:t>
            </a:r>
          </a:p>
          <a:p>
            <a:r>
              <a:rPr lang="en-US" dirty="0" smtClean="0"/>
              <a:t>Global navigation satellites</a:t>
            </a:r>
          </a:p>
          <a:p>
            <a:r>
              <a:rPr lang="en-US" dirty="0" smtClean="0"/>
              <a:t>Light squared 1670-1675 and the 1665/1667 OH lines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err="1" smtClean="0"/>
              <a:t>Lband</a:t>
            </a:r>
            <a:r>
              <a:rPr lang="en-US" dirty="0" smtClean="0"/>
              <a:t> radars seen by AO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35540"/>
              </p:ext>
            </p:extLst>
          </p:nvPr>
        </p:nvGraphicFramePr>
        <p:xfrm>
          <a:off x="838200" y="1515374"/>
          <a:ext cx="67818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388620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Radar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Info</a:t>
                      </a:r>
                      <a:endParaRPr lang="en-US" dirty="0"/>
                    </a:p>
                  </a:txBody>
                  <a:tcPr/>
                </a:tc>
              </a:tr>
              <a:tr h="466029">
                <a:tc>
                  <a:txBody>
                    <a:bodyPr/>
                    <a:lstStyle/>
                    <a:p>
                      <a:r>
                        <a:rPr lang="en-US" dirty="0" smtClean="0"/>
                        <a:t>FAA</a:t>
                      </a:r>
                      <a:r>
                        <a:rPr lang="en-US" baseline="0" dirty="0" smtClean="0"/>
                        <a:t> radar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Old</a:t>
                      </a:r>
                      <a:r>
                        <a:rPr lang="en-US" baseline="0" dirty="0" smtClean="0"/>
                        <a:t> 1330,1350 – no blanking</a:t>
                      </a:r>
                    </a:p>
                    <a:p>
                      <a:r>
                        <a:rPr lang="en-US" baseline="0" dirty="0" smtClean="0"/>
                        <a:t>New:1252,1258,1344,1350 (CARSR)</a:t>
                      </a:r>
                    </a:p>
                    <a:p>
                      <a:r>
                        <a:rPr lang="en-US" baseline="0" dirty="0" smtClean="0"/>
                        <a:t> blanks 4 </a:t>
                      </a:r>
                      <a:r>
                        <a:rPr lang="en-US" baseline="0" dirty="0" err="1" smtClean="0"/>
                        <a:t>degs</a:t>
                      </a:r>
                      <a:r>
                        <a:rPr lang="en-US" baseline="0" dirty="0" smtClean="0"/>
                        <a:t> in AO direction</a:t>
                      </a:r>
                      <a:endParaRPr lang="en-US" dirty="0"/>
                    </a:p>
                  </a:txBody>
                  <a:tcPr/>
                </a:tc>
              </a:tr>
              <a:tr h="795142">
                <a:tc>
                  <a:txBody>
                    <a:bodyPr/>
                    <a:lstStyle/>
                    <a:p>
                      <a:r>
                        <a:rPr lang="en-US" dirty="0" smtClean="0"/>
                        <a:t>Punta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Borinquen</a:t>
                      </a:r>
                      <a:r>
                        <a:rPr lang="en-US" baseline="0" dirty="0" smtClean="0"/>
                        <a:t> radar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Old</a:t>
                      </a:r>
                      <a:r>
                        <a:rPr lang="en-US" baseline="0" dirty="0" smtClean="0"/>
                        <a:t> : 1270 or 1290</a:t>
                      </a:r>
                    </a:p>
                    <a:p>
                      <a:r>
                        <a:rPr lang="en-US" baseline="0" dirty="0" smtClean="0"/>
                        <a:t>New:1269,1276,1327,1333 (CARSR)</a:t>
                      </a:r>
                    </a:p>
                    <a:p>
                      <a:r>
                        <a:rPr lang="en-US" baseline="0" dirty="0" smtClean="0"/>
                        <a:t>Blanks 4 </a:t>
                      </a:r>
                      <a:r>
                        <a:rPr lang="en-US" baseline="0" dirty="0" err="1" smtClean="0"/>
                        <a:t>degs</a:t>
                      </a:r>
                      <a:r>
                        <a:rPr lang="en-US" baseline="0" dirty="0" smtClean="0"/>
                        <a:t> in AO direction</a:t>
                      </a:r>
                      <a:endParaRPr lang="en-US" dirty="0"/>
                    </a:p>
                  </a:txBody>
                  <a:tcPr/>
                </a:tc>
              </a:tr>
              <a:tr h="466029">
                <a:tc>
                  <a:txBody>
                    <a:bodyPr/>
                    <a:lstStyle/>
                    <a:p>
                      <a:r>
                        <a:rPr lang="en-US" dirty="0" smtClean="0"/>
                        <a:t>Punta</a:t>
                      </a:r>
                      <a:r>
                        <a:rPr lang="en-US" baseline="0" dirty="0" smtClean="0"/>
                        <a:t> Salinas radar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r>
                        <a:rPr lang="en-US" baseline="0" dirty="0" smtClean="0"/>
                        <a:t> agile radar</a:t>
                      </a:r>
                    </a:p>
                    <a:p>
                      <a:r>
                        <a:rPr lang="en-US" baseline="0" dirty="0" smtClean="0"/>
                        <a:t>Old:1232,1247,1242,1256 (</a:t>
                      </a:r>
                      <a:r>
                        <a:rPr lang="en-US" baseline="0" dirty="0" err="1" smtClean="0"/>
                        <a:t>ModeA</a:t>
                      </a:r>
                      <a:r>
                        <a:rPr lang="en-US" baseline="0" dirty="0" smtClean="0"/>
                        <a:t>)</a:t>
                      </a:r>
                    </a:p>
                    <a:p>
                      <a:r>
                        <a:rPr lang="en-US" baseline="0" dirty="0" smtClean="0"/>
                        <a:t>New:1228,1243,1279,1294</a:t>
                      </a:r>
                    </a:p>
                    <a:p>
                      <a:r>
                        <a:rPr lang="en-US" baseline="0" dirty="0" smtClean="0"/>
                        <a:t>blanks 22 </a:t>
                      </a:r>
                      <a:r>
                        <a:rPr lang="en-US" baseline="0" dirty="0" err="1" smtClean="0"/>
                        <a:t>deg</a:t>
                      </a:r>
                      <a:r>
                        <a:rPr lang="en-US" baseline="0" dirty="0" smtClean="0"/>
                        <a:t> in AO direction</a:t>
                      </a:r>
                      <a:endParaRPr lang="en-US" dirty="0"/>
                    </a:p>
                  </a:txBody>
                  <a:tcPr/>
                </a:tc>
              </a:tr>
              <a:tr h="466029">
                <a:tc>
                  <a:txBody>
                    <a:bodyPr/>
                    <a:lstStyle/>
                    <a:p>
                      <a:r>
                        <a:rPr lang="en-US" dirty="0" smtClean="0"/>
                        <a:t>Aerostat</a:t>
                      </a:r>
                      <a:r>
                        <a:rPr lang="en-US" baseline="0" dirty="0" smtClean="0"/>
                        <a:t> radar balloon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1246,1261</a:t>
                      </a:r>
                    </a:p>
                    <a:p>
                      <a:r>
                        <a:rPr lang="en-US" baseline="0" dirty="0" smtClean="0"/>
                        <a:t> line of site to dish makes it extremely strong. They blank +/-21 degrees in  AO  direction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150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770813" cy="1141413"/>
          </a:xfrm>
        </p:spPr>
        <p:txBody>
          <a:bodyPr/>
          <a:lstStyle/>
          <a:p>
            <a:r>
              <a:rPr lang="en-US" dirty="0" smtClean="0"/>
              <a:t>CARSR radars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The FAA and </a:t>
            </a:r>
            <a:r>
              <a:rPr lang="en-US" sz="2400" dirty="0" err="1" smtClean="0"/>
              <a:t>PuntaBorinqen</a:t>
            </a:r>
            <a:r>
              <a:rPr lang="en-US" sz="2400" dirty="0" smtClean="0"/>
              <a:t> radars were replaced by </a:t>
            </a:r>
            <a:r>
              <a:rPr lang="en-US" sz="2000" dirty="0" smtClean="0"/>
              <a:t>CARSR (Common Air Route Surveillance Radar)  in 2013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000" dirty="0" smtClean="0"/>
              <a:t>Run by FAA but only used by DOD,DHS.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000" dirty="0" smtClean="0"/>
              <a:t>They are blanking the radars +/- 2 degrees toward AO. 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000" dirty="0" smtClean="0"/>
              <a:t>We needed a memo from </a:t>
            </a:r>
            <a:r>
              <a:rPr lang="en-US" sz="2000" dirty="0" err="1" smtClean="0"/>
              <a:t>DoD,DHS</a:t>
            </a:r>
            <a:r>
              <a:rPr lang="en-US" sz="2000" dirty="0" smtClean="0"/>
              <a:t> to get the blanking.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US" sz="1600" dirty="0" smtClean="0"/>
              <a:t>We could use a few more degrees of blanking, to lessen </a:t>
            </a:r>
            <a:r>
              <a:rPr lang="en-US" sz="1600" dirty="0" err="1" smtClean="0"/>
              <a:t>intermods</a:t>
            </a:r>
            <a:r>
              <a:rPr lang="en-US" sz="1600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How the upgrades made things worse:</a:t>
            </a:r>
          </a:p>
          <a:p>
            <a:pPr marL="731520" lvl="1" indent="-457200">
              <a:buFont typeface="Arial" pitchFamily="34" charset="0"/>
              <a:buChar char="•"/>
            </a:pPr>
            <a:r>
              <a:rPr lang="en-US" dirty="0" smtClean="0"/>
              <a:t>Went from 3 </a:t>
            </a:r>
            <a:r>
              <a:rPr lang="en-US" dirty="0" err="1" smtClean="0"/>
              <a:t>freq</a:t>
            </a:r>
            <a:r>
              <a:rPr lang="en-US" dirty="0" smtClean="0"/>
              <a:t> to 8 frequencies. More interference, more </a:t>
            </a:r>
            <a:r>
              <a:rPr lang="en-US" dirty="0" err="1" smtClean="0"/>
              <a:t>intermods</a:t>
            </a:r>
            <a:r>
              <a:rPr lang="en-US" dirty="0" smtClean="0"/>
              <a:t> (if  radar pulses overlap in time).</a:t>
            </a:r>
          </a:p>
          <a:p>
            <a:pPr marL="731520" lvl="1" indent="-457200">
              <a:buFont typeface="Arial" pitchFamily="34" charset="0"/>
              <a:buChar char="•"/>
            </a:pPr>
            <a:r>
              <a:rPr lang="en-US" dirty="0" smtClean="0"/>
              <a:t>Lower power, but duty cycle went .5% to 10%</a:t>
            </a:r>
          </a:p>
          <a:p>
            <a:pPr marL="731520" lvl="1" indent="-457200">
              <a:buFont typeface="Arial" pitchFamily="34" charset="0"/>
              <a:buChar char="•"/>
            </a:pPr>
            <a:r>
              <a:rPr lang="en-US" dirty="0" smtClean="0"/>
              <a:t>Multiple </a:t>
            </a:r>
            <a:r>
              <a:rPr lang="en-US" dirty="0" err="1" smtClean="0"/>
              <a:t>ipps</a:t>
            </a:r>
            <a:r>
              <a:rPr lang="en-US" dirty="0" smtClean="0"/>
              <a:t> so there are many more periods to interfere with pulsar observing.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Positive: they blank in our direction. Old ones didn’t.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781675"/>
              </p:ext>
            </p:extLst>
          </p:nvPr>
        </p:nvGraphicFramePr>
        <p:xfrm>
          <a:off x="685800" y="2057400"/>
          <a:ext cx="7239000" cy="3224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524000"/>
                <a:gridCol w="1066800"/>
                <a:gridCol w="685800"/>
                <a:gridCol w="1752600"/>
                <a:gridCol w="990600"/>
              </a:tblGrid>
              <a:tr h="914400">
                <a:tc>
                  <a:txBody>
                    <a:bodyPr/>
                    <a:lstStyle/>
                    <a:p>
                      <a:r>
                        <a:rPr lang="en-US" dirty="0" smtClean="0"/>
                        <a:t>Radar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Freq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Bandwd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Duty</a:t>
                      </a:r>
                      <a:r>
                        <a:rPr lang="en-US" baseline="0" dirty="0" smtClean="0"/>
                        <a:t> cycle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Sector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Blanking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Dist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nmi</a:t>
                      </a:r>
                      <a:endParaRPr lang="en-US" dirty="0"/>
                    </a:p>
                  </a:txBody>
                  <a:tcPr/>
                </a:tc>
              </a:tr>
              <a:tr h="389779">
                <a:tc>
                  <a:txBody>
                    <a:bodyPr/>
                    <a:lstStyle/>
                    <a:p>
                      <a:r>
                        <a:rPr lang="en-US" dirty="0" smtClean="0"/>
                        <a:t>Old FAA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1330,1350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CARSR FAA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1252.4,1257.6</a:t>
                      </a:r>
                    </a:p>
                    <a:p>
                      <a:r>
                        <a:rPr lang="en-US" dirty="0" smtClean="0"/>
                        <a:t>1344.4,1349.6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Mhz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chirped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r>
                        <a:rPr lang="en-US" baseline="0" dirty="0" smtClean="0"/>
                        <a:t> (01nov14)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+/-</a:t>
                      </a:r>
                      <a:r>
                        <a:rPr lang="en-US" baseline="0" dirty="0" smtClean="0"/>
                        <a:t>2 </a:t>
                      </a:r>
                      <a:r>
                        <a:rPr lang="en-US" baseline="0" dirty="0" err="1" smtClean="0"/>
                        <a:t>deg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Old</a:t>
                      </a:r>
                      <a:r>
                        <a:rPr lang="en-US" baseline="0" dirty="0" smtClean="0"/>
                        <a:t> Punta </a:t>
                      </a:r>
                      <a:r>
                        <a:rPr lang="en-US" baseline="0" dirty="0" err="1" smtClean="0"/>
                        <a:t>Borinquen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1270 or 1290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.2 </a:t>
                      </a:r>
                      <a:r>
                        <a:rPr lang="en-US" dirty="0" err="1" smtClean="0"/>
                        <a:t>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CARSR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PuntaBor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1269.4,1274.6</a:t>
                      </a:r>
                    </a:p>
                    <a:p>
                      <a:r>
                        <a:rPr lang="en-US" dirty="0" smtClean="0"/>
                        <a:t>1327.4,1332.6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Mhz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Chirped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 (01oct13)</a:t>
                      </a:r>
                    </a:p>
                    <a:p>
                      <a:r>
                        <a:rPr lang="en-US" dirty="0" smtClean="0"/>
                        <a:t>+/- 2 </a:t>
                      </a:r>
                      <a:r>
                        <a:rPr lang="en-US" dirty="0" err="1" smtClean="0"/>
                        <a:t>deg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31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Punta Salinas radar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0813" cy="43434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Punta Salinas is a freq. Agile phased array radar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Apr 15 upgraded from 18 to 100 dual </a:t>
            </a:r>
            <a:r>
              <a:rPr lang="en-US" sz="2800" dirty="0" err="1" smtClean="0"/>
              <a:t>freq</a:t>
            </a:r>
            <a:r>
              <a:rPr lang="en-US" sz="2800" dirty="0" smtClean="0"/>
              <a:t> channels</a:t>
            </a:r>
            <a:r>
              <a:rPr lang="en-US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They will no longer </a:t>
            </a:r>
            <a:r>
              <a:rPr lang="en-US" sz="2800" dirty="0" err="1" smtClean="0"/>
              <a:t>xmit</a:t>
            </a:r>
            <a:r>
              <a:rPr lang="en-US" sz="2800" dirty="0" smtClean="0"/>
              <a:t> </a:t>
            </a:r>
            <a:r>
              <a:rPr lang="en-US" sz="2800" dirty="0" err="1" smtClean="0"/>
              <a:t>freq</a:t>
            </a:r>
            <a:r>
              <a:rPr lang="en-US" sz="2800" dirty="0" smtClean="0"/>
              <a:t> close to other radars on the island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MOU: when AO uses </a:t>
            </a:r>
            <a:r>
              <a:rPr lang="en-US" sz="2800" dirty="0" err="1" smtClean="0"/>
              <a:t>lband</a:t>
            </a:r>
            <a:r>
              <a:rPr lang="en-US" sz="2800" dirty="0" smtClean="0"/>
              <a:t>, they use 2 dual  </a:t>
            </a:r>
            <a:r>
              <a:rPr lang="en-US" sz="2800" dirty="0" err="1" smtClean="0"/>
              <a:t>freq</a:t>
            </a:r>
            <a:r>
              <a:rPr lang="en-US" sz="2800" dirty="0" smtClean="0"/>
              <a:t> channels (called </a:t>
            </a:r>
            <a:r>
              <a:rPr lang="en-US" sz="2800" dirty="0" err="1" smtClean="0"/>
              <a:t>modeA</a:t>
            </a:r>
            <a:r>
              <a:rPr lang="en-US" sz="2800" dirty="0" smtClean="0"/>
              <a:t>).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We’ve had some trouble with this, especially during their upgrades.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7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43383"/>
            <a:ext cx="7772400" cy="1143000"/>
          </a:xfrm>
        </p:spPr>
        <p:txBody>
          <a:bodyPr/>
          <a:lstStyle/>
          <a:p>
            <a:r>
              <a:rPr lang="en-US" dirty="0" smtClean="0"/>
              <a:t>Radar from hilltop monitor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Compare radar frequency usage: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 smtClean="0"/>
              <a:t>Top: 29may09 pre  CARSR, pre </a:t>
            </a:r>
            <a:r>
              <a:rPr lang="en-US" sz="2400" dirty="0" err="1" smtClean="0"/>
              <a:t>PuntaSalinas</a:t>
            </a:r>
            <a:r>
              <a:rPr lang="en-US" sz="2400" dirty="0" smtClean="0"/>
              <a:t> </a:t>
            </a:r>
            <a:r>
              <a:rPr lang="en-US" sz="2400" dirty="0" err="1" smtClean="0"/>
              <a:t>upgrage</a:t>
            </a:r>
            <a:endParaRPr lang="en-US" sz="2400" dirty="0" smtClean="0"/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 smtClean="0"/>
              <a:t>middle:27apr15:CARSR, new </a:t>
            </a:r>
            <a:r>
              <a:rPr lang="en-US" sz="2400" dirty="0" err="1" smtClean="0"/>
              <a:t>puntaSalinas</a:t>
            </a:r>
            <a:r>
              <a:rPr lang="en-US" sz="2400" dirty="0" smtClean="0"/>
              <a:t> (</a:t>
            </a:r>
            <a:r>
              <a:rPr lang="en-US" sz="2400" dirty="0" err="1" smtClean="0"/>
              <a:t>modeA</a:t>
            </a:r>
            <a:r>
              <a:rPr lang="en-US" sz="2400" dirty="0" smtClean="0"/>
              <a:t>)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 smtClean="0"/>
              <a:t>Bottom:14oct15:CARSR, new </a:t>
            </a:r>
            <a:r>
              <a:rPr lang="en-US" sz="2400" dirty="0" err="1" smtClean="0"/>
              <a:t>puntaSalinas</a:t>
            </a:r>
            <a:r>
              <a:rPr lang="en-US" sz="2400" dirty="0" smtClean="0"/>
              <a:t>, all chan.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Example of </a:t>
            </a:r>
            <a:r>
              <a:rPr lang="en-US" dirty="0"/>
              <a:t>P</a:t>
            </a:r>
            <a:r>
              <a:rPr lang="en-US" dirty="0" smtClean="0"/>
              <a:t>unta Salinas coordination.</a:t>
            </a:r>
            <a:endParaRPr lang="en-US" sz="2400" dirty="0" smtClean="0"/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April2016 we were painting the  platform until 21apr16.		During this time </a:t>
            </a:r>
            <a:r>
              <a:rPr lang="en-US" dirty="0" err="1" smtClean="0"/>
              <a:t>punta</a:t>
            </a:r>
            <a:r>
              <a:rPr lang="en-US" dirty="0" smtClean="0"/>
              <a:t> Salinas was allowed to  run using all 100 channels. </a:t>
            </a:r>
            <a:endParaRPr lang="en-US" sz="2000" dirty="0" smtClean="0"/>
          </a:p>
          <a:p>
            <a:pPr marL="525780" lvl="1" indent="0">
              <a:buNone/>
            </a:pPr>
            <a:r>
              <a:rPr lang="en-US" dirty="0" smtClean="0"/>
              <a:t>If  the coordination fails, then the </a:t>
            </a:r>
            <a:r>
              <a:rPr lang="en-US" dirty="0" err="1" smtClean="0"/>
              <a:t>lband</a:t>
            </a:r>
            <a:r>
              <a:rPr lang="en-US" dirty="0" smtClean="0"/>
              <a:t> experiment is wiped out.</a:t>
            </a:r>
            <a:endParaRPr lang="en-US" sz="2400" dirty="0" smtClean="0"/>
          </a:p>
          <a:p>
            <a:pPr marL="1257300" lvl="2" indent="-457200">
              <a:buFont typeface="Arial" pitchFamily="34" charset="0"/>
              <a:buChar char="•"/>
            </a:pPr>
            <a:endParaRPr lang="en-US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"/>
            <a:ext cx="6654342" cy="6583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7" y="0"/>
            <a:ext cx="7349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8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453768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300 1 sec integrations with </a:t>
            </a:r>
            <a:r>
              <a:rPr lang="en-US" dirty="0" err="1" smtClean="0"/>
              <a:t>alfa</a:t>
            </a:r>
            <a:r>
              <a:rPr lang="en-US" dirty="0" smtClean="0"/>
              <a:t> receiver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1220 to 1390 MHz band.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Telescope sitting, sky drifting.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Dynamic spectrum (flattened by median)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Image shows: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Radars, 12 sec rotation periods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IQ image of aerostat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GPS L2, </a:t>
            </a:r>
            <a:r>
              <a:rPr lang="en-US" dirty="0" err="1" smtClean="0"/>
              <a:t>glonass</a:t>
            </a:r>
            <a:r>
              <a:rPr lang="en-US" dirty="0" smtClean="0"/>
              <a:t>, probably Galileo</a:t>
            </a:r>
            <a:endParaRPr lang="en-US" dirty="0"/>
          </a:p>
          <a:p>
            <a:pPr marL="582930" indent="-457200">
              <a:buFont typeface="Arial" panose="020B0604020202020204" pitchFamily="34" charset="0"/>
              <a:buChar char="•"/>
            </a:pPr>
            <a:r>
              <a:rPr lang="en-US" dirty="0" smtClean="0"/>
              <a:t>The plot shows a 300 second average and 300 second peak hold.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The peak value has been decreased by the radar duty cycle (10%). Instantaneously it </a:t>
            </a:r>
            <a:r>
              <a:rPr lang="en-US" dirty="0" err="1" smtClean="0"/>
              <a:t>it</a:t>
            </a:r>
            <a:r>
              <a:rPr lang="en-US" dirty="0" smtClean="0"/>
              <a:t> 10 times stronger.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You can see why the aerostat generates an IQ image…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</a:t>
            </a:r>
            <a:r>
              <a:rPr lang="en-US" dirty="0" err="1" smtClean="0"/>
              <a:t>rfi</a:t>
            </a:r>
            <a:r>
              <a:rPr lang="en-US" dirty="0" smtClean="0"/>
              <a:t> in ALFA receiver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1"/>
            <a:ext cx="9067800" cy="5128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"/>
            <a:ext cx="705464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5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1355</TotalTime>
  <Words>1444</Words>
  <Application>Microsoft Office PowerPoint</Application>
  <PresentationFormat>On-screen Show (4:3)</PresentationFormat>
  <Paragraphs>242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Franklin Gothic Book</vt:lpstr>
      <vt:lpstr>Perpetua</vt:lpstr>
      <vt:lpstr>Times New Roman</vt:lpstr>
      <vt:lpstr>Wingdings 2</vt:lpstr>
      <vt:lpstr>Equity</vt:lpstr>
      <vt:lpstr>RFI Issues at AO</vt:lpstr>
      <vt:lpstr>Talk outline</vt:lpstr>
      <vt:lpstr>AO receiver coverage</vt:lpstr>
      <vt:lpstr>Lband issues</vt:lpstr>
      <vt:lpstr>Lband radars seen by AO</vt:lpstr>
      <vt:lpstr>CARSR radars</vt:lpstr>
      <vt:lpstr>Punta Salinas radar</vt:lpstr>
      <vt:lpstr>Radar from hilltop monitor</vt:lpstr>
      <vt:lpstr>Example of rfi in ALFA receiver</vt:lpstr>
      <vt:lpstr>LightSquared: 1670-1675</vt:lpstr>
      <vt:lpstr>sband</vt:lpstr>
      <vt:lpstr>Planetary radar interference</vt:lpstr>
      <vt:lpstr>Planetary radar (continued)</vt:lpstr>
      <vt:lpstr>SbandWide: 2130 Notched filter</vt:lpstr>
      <vt:lpstr>Cband interference</vt:lpstr>
      <vt:lpstr>Cband interference</vt:lpstr>
      <vt:lpstr>Miscellaneous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 Term Review</dc:title>
  <dc:creator>Ruth Torres</dc:creator>
  <cp:lastModifiedBy>phil</cp:lastModifiedBy>
  <cp:revision>45</cp:revision>
  <dcterms:created xsi:type="dcterms:W3CDTF">2014-10-24T13:24:37Z</dcterms:created>
  <dcterms:modified xsi:type="dcterms:W3CDTF">2016-05-13T12:26:29Z</dcterms:modified>
</cp:coreProperties>
</file>