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75" r:id="rId6"/>
    <p:sldId id="289" r:id="rId7"/>
    <p:sldId id="276" r:id="rId8"/>
    <p:sldId id="290" r:id="rId9"/>
    <p:sldId id="282" r:id="rId10"/>
    <p:sldId id="291" r:id="rId11"/>
    <p:sldId id="273" r:id="rId12"/>
    <p:sldId id="287" r:id="rId1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1" autoAdjust="0"/>
  </p:normalViewPr>
  <p:slideViewPr>
    <p:cSldViewPr>
      <p:cViewPr varScale="1">
        <p:scale>
          <a:sx n="83" d="100"/>
          <a:sy n="83" d="100"/>
        </p:scale>
        <p:origin x="-720" y="-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457200" y="7696200"/>
            <a:ext cx="56372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fld id="{C07B934D-1BC5-443A-9D4F-5A691E77C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CA3AEE-1517-4A6F-82DB-707D30A99CF9}" type="slidenum">
              <a:rPr lang="en-US"/>
              <a:pPr/>
              <a:t>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2C6B3-86F7-41AA-8F95-7400DD9A994A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2F5106-FA5B-454E-B17A-0AE5B8B25E48}" type="slidenum">
              <a:rPr lang="en-US"/>
              <a:pPr/>
              <a:t>3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F5E5F7-00E7-420D-8D79-5D1751066586}" type="slidenum">
              <a:rPr lang="en-US"/>
              <a:pPr/>
              <a:t>10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7696200"/>
            <a:ext cx="5638800" cy="992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5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8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7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AFFC22-2740-4EA8-BADD-7B7275360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2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ACF5FB-C9D5-4C7C-9565-9A1CEF4E35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0A073A-44F2-49DB-929E-2203BA4D8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5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7E50DC-6ADD-4CF4-BAF0-85F1DC0785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0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F73828-5CA2-4673-A386-FB9A68805B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080B24-09FB-4556-89E0-855C035AA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7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7E4D59-3097-4880-ADC9-79351D7583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097877-3AF3-478B-B6B2-64BB87386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8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EF1B46-6EA7-497C-8646-096197546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6071E4-CD6E-4A39-8F46-F60D31E64E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E40DD-7255-4829-BF3F-F92AC8718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83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2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6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4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81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88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85800" y="6324600"/>
            <a:ext cx="7772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77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477000"/>
            <a:ext cx="3175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71800" y="640080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 dirty="0" smtClean="0">
                <a:solidFill>
                  <a:srgbClr val="898989"/>
                </a:solidFill>
                <a:latin typeface="Calibri" pitchFamily="32" charset="0"/>
                <a:ea typeface="AR PL ShanHeiSun Uni" charset="0"/>
                <a:cs typeface="AR PL ShanHeiSun Uni" charset="0"/>
              </a:rPr>
              <a:t>APRPP</a:t>
            </a:r>
            <a:r>
              <a:rPr lang="en-US" sz="1000" baseline="0" dirty="0" smtClean="0">
                <a:solidFill>
                  <a:srgbClr val="898989"/>
                </a:solidFill>
                <a:latin typeface="Calibri" pitchFamily="32" charset="0"/>
                <a:ea typeface="AR PL ShanHeiSun Uni" charset="0"/>
                <a:cs typeface="AR PL ShanHeiSun Uni" charset="0"/>
              </a:rPr>
              <a:t> review committee 24oct13</a:t>
            </a:r>
            <a:endParaRPr lang="en-US" sz="1000" dirty="0">
              <a:solidFill>
                <a:srgbClr val="898989"/>
              </a:solidFill>
              <a:latin typeface="Calibri" pitchFamily="32" charset="0"/>
              <a:ea typeface="AR PL ShanHeiSun Uni" charset="0"/>
              <a:cs typeface="AR PL ShanHeiSun Un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4" r:id="rId13"/>
    <p:sldLayoutId id="2147483673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fld id="{8CA2F9DB-C441-4304-A5D0-52CCD1C556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AR PL ShanHeiSun Uni" charset="0"/>
          <a:cs typeface="AR PL ShanHeiSun Uni" charset="0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47002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Telescope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733800"/>
            <a:ext cx="6400800" cy="1758950"/>
          </a:xfrm>
          <a:ln/>
        </p:spPr>
        <p:txBody>
          <a:bodyPr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2013  </a:t>
            </a:r>
            <a:r>
              <a:rPr lang="en-US" dirty="0" smtClean="0"/>
              <a:t>APRPP review committee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Phil </a:t>
            </a:r>
            <a:r>
              <a:rPr lang="en-US" dirty="0" err="1"/>
              <a:t>Perillat</a:t>
            </a:r>
            <a:endParaRPr lang="en-US" dirty="0"/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Dome drag link comes loose</a:t>
            </a: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953000"/>
          </a:xfrm>
          <a:ln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On 12jul13 </a:t>
            </a:r>
            <a:r>
              <a:rPr lang="en-US" sz="2400" dirty="0" smtClean="0"/>
              <a:t>one of the 4 drag links on the dome came loose.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The drag links connect the motors to the dome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The drag links only </a:t>
            </a:r>
            <a:r>
              <a:rPr lang="en-US" sz="2000" dirty="0" err="1" smtClean="0"/>
              <a:t>pull,push</a:t>
            </a:r>
            <a:r>
              <a:rPr lang="en-US" sz="2000" dirty="0" smtClean="0"/>
              <a:t> the dome. They do not support the dome’s weight.</a:t>
            </a:r>
            <a:endParaRPr lang="en-US" sz="2000" dirty="0" smtClean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The small cotter pin probably snapped (from play in the drag link). Eventually the pin came loose on one side and bent the connection plate.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Fix: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New plates and drag links were constructed. </a:t>
            </a:r>
          </a:p>
          <a:p>
            <a:pPr marL="741363" lvl="1" indent="-341313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/>
              <a:t>The cotter pin was replaced with something that won’t break</a:t>
            </a:r>
            <a:r>
              <a:rPr lang="en-US" sz="1400" dirty="0"/>
              <a:t>.</a:t>
            </a: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72765"/>
            <a:ext cx="6789420" cy="239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1540"/>
            <a:ext cx="7551420" cy="56616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Talk Outline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Timeline of some events during 2013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Performance: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err="1" smtClean="0"/>
              <a:t>Gain,Tsys,SEFD</a:t>
            </a:r>
            <a:r>
              <a:rPr lang="en-US" sz="2000" dirty="0" smtClean="0"/>
              <a:t>, surface error.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smtClean="0"/>
              <a:t>Pointing error.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000" dirty="0" smtClean="0"/>
              <a:t>Issues.</a:t>
            </a:r>
            <a:endParaRPr lang="en-US" sz="2000" dirty="0" smtClean="0"/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smtClean="0"/>
              <a:t>RFI:</a:t>
            </a:r>
          </a:p>
          <a:p>
            <a:pPr marL="40005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2400" dirty="0" err="1" smtClean="0"/>
              <a:t>Misc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marL="57150" indent="0">
              <a:lnSpc>
                <a:spcPct val="80000"/>
              </a:lnSpc>
              <a:spcBef>
                <a:spcPts val="500"/>
              </a:spcBef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endParaRPr lang="en-US" sz="2400" dirty="0"/>
          </a:p>
          <a:p>
            <a:pPr marL="608013" indent="-608013">
              <a:lnSpc>
                <a:spcPct val="80000"/>
              </a:lnSpc>
              <a:spcBef>
                <a:spcPts val="350"/>
              </a:spcBef>
              <a:buClrTx/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en-US" sz="1400" dirty="0" smtClean="0"/>
              <a:t>Online</a:t>
            </a:r>
            <a:r>
              <a:rPr lang="en-US" sz="1400" dirty="0"/>
              <a:t>: http://www.naic.edu/~phil/talks/talks.html  </a:t>
            </a:r>
            <a:r>
              <a:rPr lang="en-US" sz="1400" dirty="0" smtClean="0">
                <a:latin typeface="Wingdings" charset="2"/>
              </a:rPr>
              <a:t></a:t>
            </a:r>
            <a:r>
              <a:rPr lang="en-US" sz="1400" dirty="0" smtClean="0"/>
              <a:t>oct13_aprpp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Timeline </a:t>
            </a:r>
            <a:r>
              <a:rPr lang="en-US" dirty="0"/>
              <a:t>of </a:t>
            </a:r>
            <a:r>
              <a:rPr lang="en-US" dirty="0" smtClean="0"/>
              <a:t>some </a:t>
            </a:r>
            <a:r>
              <a:rPr lang="en-US" dirty="0" smtClean="0"/>
              <a:t>events</a:t>
            </a:r>
            <a:endParaRPr lang="en-US" dirty="0"/>
          </a:p>
        </p:txBody>
      </p:sp>
      <p:graphicFrame>
        <p:nvGraphicFramePr>
          <p:cNvPr id="61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93915"/>
              </p:ext>
            </p:extLst>
          </p:nvPr>
        </p:nvGraphicFramePr>
        <p:xfrm>
          <a:off x="685800" y="1981200"/>
          <a:ext cx="7788275" cy="4247644"/>
        </p:xfrm>
        <a:graphic>
          <a:graphicData uri="http://schemas.openxmlformats.org/drawingml/2006/table">
            <a:tbl>
              <a:tblPr/>
              <a:tblGrid>
                <a:gridCol w="1355725"/>
                <a:gridCol w="6432550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Date 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Event</a:t>
                      </a: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01apr13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Remy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carsr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radar up. (1269,1274),(1327,1332)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12jul13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Dome drag link comes loose.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7203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25jul13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Testing ao19 on telescope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01aug13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Sbn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1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st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stage amps fried by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xmter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(shutter bypassed)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05aug13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430 dome turnstile junction damaged. Replaced with old one.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08aug13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Faa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carsr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radar up (1252,1257),(1344,1349)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17sep13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430 dome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polA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 PL ShanHeiSun Uni" charset="0"/>
                          <a:cs typeface="AR PL ShanHeiSun Uni" charset="0"/>
                        </a:rPr>
                        <a:t> cavity filter repaired.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 PL ShanHeiSun Uni" charset="0"/>
                        <a:cs typeface="AR PL ShanHeiSun Uni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0813" cy="1141413"/>
          </a:xfrm>
        </p:spPr>
        <p:txBody>
          <a:bodyPr/>
          <a:lstStyle/>
          <a:p>
            <a:r>
              <a:rPr lang="en-US" dirty="0" smtClean="0"/>
              <a:t>Gain and pointing error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az,za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Data from </a:t>
            </a:r>
            <a:r>
              <a:rPr lang="en-US" sz="2800" dirty="0" smtClean="0"/>
              <a:t>calibration runs jan13 to oct13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Use selected frequencies: </a:t>
            </a:r>
            <a:r>
              <a:rPr lang="en-US" sz="2800" dirty="0" err="1" smtClean="0"/>
              <a:t>lbw,sbn,cb,cbhi,xband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Gain, pointing errors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Gain falloff </a:t>
            </a:r>
            <a:r>
              <a:rPr lang="en-US" sz="2400" dirty="0" err="1" smtClean="0"/>
              <a:t>za</a:t>
            </a:r>
            <a:r>
              <a:rPr lang="en-US" sz="2400" dirty="0" smtClean="0"/>
              <a:t> &gt; 15 is spillover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Gain, pointing errors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az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err="1" smtClean="0"/>
              <a:t>Az</a:t>
            </a:r>
            <a:r>
              <a:rPr lang="en-US" sz="2000" dirty="0" smtClean="0"/>
              <a:t> 140-170 shows gain drop off for high frequencies. Could be: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Td 4 losing tension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Platform tilt (but don’t see 180 </a:t>
            </a:r>
            <a:r>
              <a:rPr lang="en-US" sz="2000" dirty="0" err="1" smtClean="0"/>
              <a:t>deg</a:t>
            </a:r>
            <a:r>
              <a:rPr lang="en-US" sz="2000" dirty="0" smtClean="0"/>
              <a:t> symmetry).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ish motion caused by southeast fill </a:t>
            </a:r>
            <a:r>
              <a:rPr lang="en-US" sz="2000" dirty="0" smtClean="0"/>
              <a:t>area.</a:t>
            </a: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dirty="0" smtClean="0"/>
          </a:p>
          <a:p>
            <a:pPr marL="1257300" lvl="2" indent="-45720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598203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5844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Gain,Tsys</a:t>
            </a:r>
            <a:r>
              <a:rPr lang="en-US" dirty="0" smtClean="0"/>
              <a:t>, SEFD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Limit </a:t>
            </a:r>
            <a:r>
              <a:rPr lang="en-US" dirty="0" err="1" smtClean="0"/>
              <a:t>za</a:t>
            </a:r>
            <a:r>
              <a:rPr lang="en-US" dirty="0" smtClean="0"/>
              <a:t> 5-15 </a:t>
            </a:r>
            <a:r>
              <a:rPr lang="en-US" dirty="0" err="1" smtClean="0"/>
              <a:t>deg</a:t>
            </a:r>
            <a:r>
              <a:rPr lang="en-US" dirty="0" smtClean="0"/>
              <a:t> (</a:t>
            </a:r>
            <a:r>
              <a:rPr lang="en-US" dirty="0" err="1" smtClean="0"/>
              <a:t>spillover,collimation</a:t>
            </a:r>
            <a:r>
              <a:rPr lang="en-US" dirty="0" smtClean="0"/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Spread in value from </a:t>
            </a:r>
            <a:r>
              <a:rPr lang="en-US" dirty="0" err="1" smtClean="0"/>
              <a:t>az,za</a:t>
            </a:r>
            <a:r>
              <a:rPr lang="en-US" dirty="0" smtClean="0"/>
              <a:t> variation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err="1" smtClean="0"/>
              <a:t>Gain,Tsys</a:t>
            </a:r>
            <a:r>
              <a:rPr lang="en-US" dirty="0" smtClean="0"/>
              <a:t> depend on accurate </a:t>
            </a:r>
            <a:r>
              <a:rPr lang="en-US" dirty="0" err="1" smtClean="0"/>
              <a:t>cal</a:t>
            </a:r>
            <a:r>
              <a:rPr lang="en-US" dirty="0" smtClean="0"/>
              <a:t> values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SEFD (</a:t>
            </a:r>
            <a:r>
              <a:rPr lang="en-US" dirty="0" err="1" smtClean="0"/>
              <a:t>Tsys</a:t>
            </a:r>
            <a:r>
              <a:rPr lang="en-US" dirty="0" smtClean="0"/>
              <a:t>/Gain) only depends on </a:t>
            </a:r>
            <a:r>
              <a:rPr lang="en-US" dirty="0" err="1" smtClean="0"/>
              <a:t>srcFlux</a:t>
            </a:r>
            <a:r>
              <a:rPr lang="en-US" dirty="0" smtClean="0"/>
              <a:t>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430 had </a:t>
            </a:r>
            <a:r>
              <a:rPr lang="en-US" dirty="0" err="1" smtClean="0"/>
              <a:t>tsys</a:t>
            </a:r>
            <a:r>
              <a:rPr lang="en-US" dirty="0" smtClean="0"/>
              <a:t> problems from cavity filter.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SEFD variation </a:t>
            </a:r>
            <a:r>
              <a:rPr lang="en-US" dirty="0" err="1" smtClean="0"/>
              <a:t>cbh,xb</a:t>
            </a:r>
            <a:r>
              <a:rPr lang="en-US" dirty="0" smtClean="0"/>
              <a:t> coming from gain, not </a:t>
            </a:r>
            <a:r>
              <a:rPr lang="en-US" dirty="0" err="1" smtClean="0"/>
              <a:t>Tsys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Use gain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r>
              <a:rPr lang="en-US" dirty="0" smtClean="0"/>
              <a:t> to measure surface </a:t>
            </a:r>
            <a:r>
              <a:rPr lang="en-US" dirty="0" err="1" smtClean="0"/>
              <a:t>errror</a:t>
            </a:r>
            <a:r>
              <a:rPr lang="en-US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6035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Freq:ruze</a:t>
            </a:r>
            <a:r>
              <a:rPr lang="en-US" dirty="0" smtClean="0"/>
              <a:t> curves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5800" y="2057400"/>
                <a:ext cx="7618413" cy="4113213"/>
              </a:xfrm>
            </p:spPr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Optical surface errors: </a:t>
                </a:r>
                <a:r>
                  <a:rPr lang="en-US" sz="2800" dirty="0" err="1" smtClean="0"/>
                  <a:t>Ruze</a:t>
                </a:r>
                <a:r>
                  <a:rPr lang="en-US" sz="2800" dirty="0" smtClean="0"/>
                  <a:t> formula: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𝑔</m:t>
                    </m:r>
                    <m:r>
                      <a:rPr lang="en-US" sz="2000" b="0" i="1" smtClean="0">
                        <a:latin typeface="Cambria Math"/>
                      </a:rPr>
                      <m:t>0∗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4∗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𝑝𝑖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∗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𝑆𝑢𝑟𝑓𝐸𝑟𝑟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𝑙𝑎𝑚𝑏𝑑𝑎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∗∗2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1257300" lvl="2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g0=gain at infinite wavelength (no errors).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Assumes uncorrelated errors. Collimation errors (pitch, roll, focus,..) will mix in with surface errors</a:t>
                </a:r>
                <a:r>
                  <a:rPr lang="en-US" sz="2400" dirty="0" smtClean="0"/>
                  <a:t>.</a:t>
                </a:r>
                <a:endParaRPr lang="en-US" sz="24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Non surface error gain variations: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/>
                  <a:t>collimation errors especially at high </a:t>
                </a:r>
                <a:r>
                  <a:rPr lang="en-US" sz="2000" dirty="0" smtClean="0"/>
                  <a:t>frequencies</a:t>
                </a:r>
                <a:endParaRPr lang="en-US" sz="1200" dirty="0" smtClean="0"/>
              </a:p>
              <a:p>
                <a:pPr marL="1257300" lvl="2" indent="-457200">
                  <a:buFont typeface="Arial" pitchFamily="34" charset="0"/>
                  <a:buChar char="•"/>
                </a:pPr>
                <a:r>
                  <a:rPr lang="en-US" sz="1600" dirty="0" smtClean="0"/>
                  <a:t>(</a:t>
                </a:r>
                <a:r>
                  <a:rPr lang="en-US" sz="1600" dirty="0" err="1" smtClean="0"/>
                  <a:t>eg</a:t>
                </a:r>
                <a:r>
                  <a:rPr lang="en-US" sz="1600" dirty="0" smtClean="0"/>
                  <a:t>. Horn position, </a:t>
                </a:r>
                <a:r>
                  <a:rPr lang="en-US" sz="1600" dirty="0" smtClean="0"/>
                  <a:t>Platform tilt, elevation, </a:t>
                </a:r>
                <a:r>
                  <a:rPr lang="en-US" sz="1600" dirty="0" err="1" smtClean="0"/>
                  <a:t>az</a:t>
                </a:r>
                <a:r>
                  <a:rPr lang="en-US" sz="1600" dirty="0" smtClean="0"/>
                  <a:t> rail misalignment.)</a:t>
                </a:r>
                <a:r>
                  <a:rPr lang="en-US" sz="2000" dirty="0" smtClean="0"/>
                  <a:t> </a:t>
                </a:r>
              </a:p>
              <a:p>
                <a:pPr marL="857250" lvl="1" indent="-457200">
                  <a:buFont typeface="Arial" pitchFamily="34" charset="0"/>
                  <a:buChar char="•"/>
                </a:pPr>
                <a:r>
                  <a:rPr lang="en-US" sz="2000" dirty="0" smtClean="0">
                    <a:sym typeface="Wingdings" pitchFamily="2" charset="2"/>
                  </a:rPr>
                  <a:t>Horn illumination of tertiary may differ (327).</a:t>
                </a:r>
                <a:endParaRPr lang="en-US" sz="2000" dirty="0" smtClean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5800" y="2057400"/>
                <a:ext cx="7618413" cy="4113213"/>
              </a:xfrm>
              <a:blipFill rotWithShape="1">
                <a:blip r:embed="rId2"/>
                <a:stretch>
                  <a:fillRect l="-1441" t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69" y="0"/>
            <a:ext cx="5919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error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Arrow plot of pointing errors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Length of error is </a:t>
            </a:r>
            <a:r>
              <a:rPr lang="en-US" sz="2400" dirty="0" err="1" smtClean="0"/>
              <a:t>pnt</a:t>
            </a:r>
            <a:r>
              <a:rPr lang="en-US" sz="2400" dirty="0" smtClean="0"/>
              <a:t> error (1tick=10asecs)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Direction of arrow is error direction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Color is frequency/receiver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err="1" smtClean="0"/>
              <a:t>Rms</a:t>
            </a:r>
            <a:r>
              <a:rPr lang="en-US" dirty="0" smtClean="0"/>
              <a:t> pointing error by </a:t>
            </a:r>
            <a:r>
              <a:rPr lang="en-US" dirty="0" err="1" smtClean="0"/>
              <a:t>freq</a:t>
            </a:r>
            <a:r>
              <a:rPr lang="en-US" dirty="0" smtClean="0"/>
              <a:t>/receiver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Dips are </a:t>
            </a:r>
            <a:r>
              <a:rPr lang="en-US" sz="2400" dirty="0" err="1" smtClean="0"/>
              <a:t>freq</a:t>
            </a:r>
            <a:r>
              <a:rPr lang="en-US" sz="2400" dirty="0" smtClean="0"/>
              <a:t> with few measurements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smtClean="0"/>
              <a:t>Gain loss from pointing error assumes </a:t>
            </a:r>
            <a:r>
              <a:rPr lang="en-US" sz="2400" dirty="0" err="1" smtClean="0"/>
              <a:t>gaussian</a:t>
            </a:r>
            <a:endParaRPr lang="en-US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400" dirty="0" err="1" smtClean="0"/>
              <a:t>Remember:Rms</a:t>
            </a:r>
            <a:r>
              <a:rPr lang="en-US" sz="2400" dirty="0" smtClean="0"/>
              <a:t> error is only  68% of the time</a:t>
            </a:r>
          </a:p>
          <a:p>
            <a:pPr marL="400050" lvl="1" indent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"/>
            <a:ext cx="66294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4926"/>
            <a:ext cx="588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Issues: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113213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Distomats</a:t>
            </a:r>
            <a:r>
              <a:rPr lang="en-US" sz="2800" dirty="0" smtClean="0"/>
              <a:t> need to be replaced.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Current </a:t>
            </a:r>
            <a:r>
              <a:rPr lang="en-US" sz="2000" dirty="0" err="1" smtClean="0"/>
              <a:t>distomats</a:t>
            </a:r>
            <a:r>
              <a:rPr lang="en-US" sz="2000" dirty="0" smtClean="0"/>
              <a:t> no longer available and they are starting to fail. Possible replacements mak</a:t>
            </a:r>
            <a:r>
              <a:rPr lang="en-US" sz="2000" dirty="0" smtClean="0"/>
              <a:t>e </a:t>
            </a:r>
            <a:r>
              <a:rPr lang="en-US" sz="2000" dirty="0" err="1" smtClean="0"/>
              <a:t>rfi</a:t>
            </a:r>
            <a:r>
              <a:rPr lang="en-US" sz="20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We need to start surveying the optics again.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Horns, tertiary, secondary, dome position.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Would be great if we could continually monitor the position of the dome with an automated theodolite (could replace </a:t>
            </a:r>
            <a:r>
              <a:rPr lang="en-US" sz="2000" dirty="0" err="1" smtClean="0"/>
              <a:t>distomats</a:t>
            </a:r>
            <a:r>
              <a:rPr lang="en-US" sz="2000" dirty="0" smtClean="0"/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We also need to learn to use or rewrite </a:t>
            </a:r>
            <a:r>
              <a:rPr lang="en-US" sz="2000" dirty="0" err="1" smtClean="0"/>
              <a:t>lynn</a:t>
            </a:r>
            <a:r>
              <a:rPr lang="en-US" sz="2000" dirty="0" smtClean="0"/>
              <a:t> bakers old programs to analyze the data.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Dome is still over weight.</a:t>
            </a:r>
            <a:endParaRPr lang="en-US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562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RFI: CARSR radars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CARSR (Common Air Route Surveillance Radar) are replacing the FAA and Punta </a:t>
            </a:r>
            <a:r>
              <a:rPr lang="en-US" sz="2400" dirty="0" err="1" smtClean="0"/>
              <a:t>Borinquen</a:t>
            </a:r>
            <a:r>
              <a:rPr lang="en-US" sz="2400" dirty="0" smtClean="0"/>
              <a:t> radars.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Rfi</a:t>
            </a:r>
            <a:r>
              <a:rPr lang="en-US" sz="2400" dirty="0" smtClean="0"/>
              <a:t> from hilltop monitor spectrum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sz="2000" dirty="0" smtClean="0"/>
              <a:t>22oct13 00:00 thru 10:00 shows: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err="1" smtClean="0"/>
              <a:t>Unblanked</a:t>
            </a:r>
            <a:r>
              <a:rPr lang="en-US" sz="1600" dirty="0" smtClean="0"/>
              <a:t> FAA Radar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smtClean="0"/>
              <a:t>Blanked </a:t>
            </a:r>
            <a:r>
              <a:rPr lang="en-US" sz="1600" dirty="0" err="1" smtClean="0"/>
              <a:t>punta</a:t>
            </a:r>
            <a:r>
              <a:rPr lang="en-US" sz="1600" dirty="0" smtClean="0"/>
              <a:t> </a:t>
            </a:r>
            <a:r>
              <a:rPr lang="en-US" sz="1600" dirty="0" err="1" smtClean="0"/>
              <a:t>borinquen</a:t>
            </a:r>
            <a:r>
              <a:rPr lang="en-US" sz="1600" dirty="0" smtClean="0"/>
              <a:t> radar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en-US" sz="1600" dirty="0" smtClean="0"/>
              <a:t>The FAA radar is probably weaker than the </a:t>
            </a:r>
            <a:r>
              <a:rPr lang="en-US" sz="1600" dirty="0" err="1" smtClean="0"/>
              <a:t>punta</a:t>
            </a:r>
            <a:r>
              <a:rPr lang="en-US" sz="1600" dirty="0" smtClean="0"/>
              <a:t> </a:t>
            </a:r>
            <a:r>
              <a:rPr lang="en-US" sz="1600" dirty="0" err="1" smtClean="0"/>
              <a:t>borinquen</a:t>
            </a:r>
            <a:r>
              <a:rPr lang="en-US" sz="1600" dirty="0" smtClean="0"/>
              <a:t> radar because it is shielded by some hills and it is twice the distance.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/>
              <a:t>Faa</a:t>
            </a:r>
            <a:r>
              <a:rPr lang="en-US" sz="2400" dirty="0" smtClean="0"/>
              <a:t> radar should start blanking soon…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71309"/>
              </p:ext>
            </p:extLst>
          </p:nvPr>
        </p:nvGraphicFramePr>
        <p:xfrm>
          <a:off x="762000" y="2971800"/>
          <a:ext cx="7239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524000"/>
                <a:gridCol w="1066800"/>
                <a:gridCol w="685800"/>
                <a:gridCol w="1752600"/>
                <a:gridCol w="990600"/>
              </a:tblGrid>
              <a:tr h="621665"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Duty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Blanking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nmi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1330,1350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CARSR FAA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1252.4,1257.6</a:t>
                      </a:r>
                    </a:p>
                    <a:p>
                      <a:r>
                        <a:rPr lang="en-US" dirty="0" smtClean="0"/>
                        <a:t>1344.4,1349.6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(but not yet)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+/-</a:t>
                      </a:r>
                      <a:r>
                        <a:rPr lang="en-US" baseline="0" dirty="0" smtClean="0"/>
                        <a:t>2 </a:t>
                      </a:r>
                      <a:r>
                        <a:rPr lang="en-US" baseline="0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Punta </a:t>
                      </a:r>
                      <a:r>
                        <a:rPr lang="en-US" baseline="0" dirty="0" err="1" smtClean="0"/>
                        <a:t>Borinquen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1270 or 1290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CARSR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PuntaBor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1269.4,1274.6</a:t>
                      </a:r>
                    </a:p>
                    <a:p>
                      <a:r>
                        <a:rPr lang="en-US" dirty="0" smtClean="0"/>
                        <a:t>1327.4,1332.6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Mhz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Chirped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(01oct13)</a:t>
                      </a:r>
                    </a:p>
                    <a:p>
                      <a:r>
                        <a:rPr lang="en-US" dirty="0" smtClean="0"/>
                        <a:t>+/- 2 </a:t>
                      </a:r>
                      <a:r>
                        <a:rPr lang="en-US" dirty="0" err="1" smtClean="0"/>
                        <a:t>deg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323850"/>
            <a:ext cx="6042660" cy="606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64861" cy="4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Theme">
      <a:majorFont>
        <a:latin typeface="Times New Roman"/>
        <a:ea typeface="AR PL ShanHeiSun Uni"/>
        <a:cs typeface="AR PL ShanHeiSun Uni"/>
      </a:majorFont>
      <a:minorFont>
        <a:latin typeface="Times New Roman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 PL ShanHeiSun Uni"/>
        <a:cs typeface="AR PL ShanHeiSun Uni"/>
      </a:majorFont>
      <a:minorFont>
        <a:latin typeface="Arial"/>
        <a:ea typeface="AR PL ShanHeiSun Uni"/>
        <a:cs typeface="AR PL ShanHeiSun Un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7017</TotalTime>
  <Words>725</Words>
  <Application>Microsoft Office PowerPoint</Application>
  <PresentationFormat>On-screen Show (4:3)</PresentationFormat>
  <Paragraphs>132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Telescope status</vt:lpstr>
      <vt:lpstr>Talk Outline</vt:lpstr>
      <vt:lpstr>Timeline of some events</vt:lpstr>
      <vt:lpstr>Gain and pointing error vs az,za</vt:lpstr>
      <vt:lpstr>Gain,Tsys, SEFD vs freq</vt:lpstr>
      <vt:lpstr>Gain vs Freq:ruze curves</vt:lpstr>
      <vt:lpstr>Pointing error</vt:lpstr>
      <vt:lpstr>Issues: performance</vt:lpstr>
      <vt:lpstr>RFI: CARSR radars</vt:lpstr>
      <vt:lpstr>Dome drag link comes loose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Morrison</dc:creator>
  <cp:lastModifiedBy>phil</cp:lastModifiedBy>
  <cp:revision>141</cp:revision>
  <cp:lastPrinted>1601-01-01T00:00:00Z</cp:lastPrinted>
  <dcterms:created xsi:type="dcterms:W3CDTF">2006-11-06T18:41:16Z</dcterms:created>
  <dcterms:modified xsi:type="dcterms:W3CDTF">2013-10-23T19:43:09Z</dcterms:modified>
</cp:coreProperties>
</file>