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4" r:id="rId5"/>
    <p:sldId id="295" r:id="rId6"/>
    <p:sldId id="275" r:id="rId7"/>
    <p:sldId id="289" r:id="rId8"/>
    <p:sldId id="276" r:id="rId9"/>
    <p:sldId id="290" r:id="rId10"/>
    <p:sldId id="291" r:id="rId11"/>
    <p:sldId id="287" r:id="rId1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1" autoAdjust="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57200" y="7696200"/>
            <a:ext cx="56372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C07B934D-1BC5-443A-9D4F-5A691E77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A3AEE-1517-4A6F-82DB-707D30A99CF9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F5106-FA5B-454E-B17A-0AE5B8B25E48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5E5F7-00E7-420D-8D79-5D1751066586}" type="slidenum">
              <a:rPr lang="en-US"/>
              <a:pPr/>
              <a:t>4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81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77000"/>
            <a:ext cx="3175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71800" y="64008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aseline="0" dirty="0" smtClean="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AOUC committee  03APR14</a:t>
            </a:r>
            <a:endParaRPr lang="en-US" sz="1000" dirty="0">
              <a:solidFill>
                <a:srgbClr val="898989"/>
              </a:solidFill>
              <a:latin typeface="Calibri" pitchFamily="32" charset="0"/>
              <a:ea typeface="AR PL ShanHeiSun Uni" charset="0"/>
              <a:cs typeface="AR PL ShanHeiSun Un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4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Telescope </a:t>
            </a:r>
            <a:r>
              <a:rPr lang="en-US" dirty="0" smtClean="0"/>
              <a:t>status &amp; RFI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2014  AOUC  committee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Phil </a:t>
            </a:r>
            <a:r>
              <a:rPr lang="en-US" dirty="0" err="1"/>
              <a:t>Perillat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RFI:  radars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CARSR (Common Air Route Surveillance Radar) are replacing the FAA and Punta </a:t>
            </a:r>
            <a:r>
              <a:rPr lang="en-US" sz="2400" dirty="0" err="1" smtClean="0"/>
              <a:t>Borinquen</a:t>
            </a:r>
            <a:r>
              <a:rPr lang="en-US" sz="2400" dirty="0" smtClean="0"/>
              <a:t> radars.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Rfi</a:t>
            </a:r>
            <a:r>
              <a:rPr lang="en-US" sz="2400" dirty="0" smtClean="0"/>
              <a:t> from hilltop monitor spectrum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22oct13 00:00 thru 10:00 shows: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err="1" smtClean="0"/>
              <a:t>Unblanked</a:t>
            </a:r>
            <a:r>
              <a:rPr lang="en-US" sz="1600" dirty="0" smtClean="0"/>
              <a:t> FAA Radar (started blanking  01nov13)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Blanked </a:t>
            </a:r>
            <a:r>
              <a:rPr lang="en-US" sz="1600" dirty="0" err="1" smtClean="0"/>
              <a:t>punta</a:t>
            </a:r>
            <a:r>
              <a:rPr lang="en-US" sz="1600" dirty="0" smtClean="0"/>
              <a:t> </a:t>
            </a:r>
            <a:r>
              <a:rPr lang="en-US" sz="1600" dirty="0" err="1" smtClean="0"/>
              <a:t>borinquen</a:t>
            </a:r>
            <a:r>
              <a:rPr lang="en-US" sz="1600" dirty="0" smtClean="0"/>
              <a:t> radar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Beam width probably 1.4 deg.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Blanking is +/- 2 deg.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Aerostat radar coming back online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Old </a:t>
            </a:r>
            <a:r>
              <a:rPr lang="en-US" dirty="0" err="1" smtClean="0"/>
              <a:t>freq</a:t>
            </a:r>
            <a:r>
              <a:rPr lang="en-US" dirty="0" smtClean="0"/>
              <a:t>: (1261,1246), (1256,1241)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85778"/>
              </p:ext>
            </p:extLst>
          </p:nvPr>
        </p:nvGraphicFramePr>
        <p:xfrm>
          <a:off x="990600" y="2971800"/>
          <a:ext cx="7239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066800"/>
                <a:gridCol w="685800"/>
                <a:gridCol w="1752600"/>
                <a:gridCol w="990600"/>
              </a:tblGrid>
              <a:tr h="572135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Duty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1330,1350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CARSR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1252.4,1257.6</a:t>
                      </a:r>
                    </a:p>
                    <a:p>
                      <a:r>
                        <a:rPr lang="en-US" dirty="0" smtClean="0"/>
                        <a:t>1344.4,1349.6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(01nov14)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+/-</a:t>
                      </a:r>
                      <a:r>
                        <a:rPr lang="en-US" baseline="0" dirty="0" smtClean="0"/>
                        <a:t>2 </a:t>
                      </a:r>
                      <a:r>
                        <a:rPr lang="en-US" baseline="0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Punta </a:t>
                      </a:r>
                      <a:r>
                        <a:rPr lang="en-US" baseline="0" dirty="0" err="1" smtClean="0"/>
                        <a:t>Borinquen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1270 or 1290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CARSR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PuntaBor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1269.4,1274.6</a:t>
                      </a:r>
                    </a:p>
                    <a:p>
                      <a:r>
                        <a:rPr lang="en-US" dirty="0" smtClean="0"/>
                        <a:t>1327.4,1332.6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(01oct13)</a:t>
                      </a:r>
                    </a:p>
                    <a:p>
                      <a:r>
                        <a:rPr lang="en-US" dirty="0" smtClean="0"/>
                        <a:t>+/- 2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4325"/>
            <a:ext cx="6042660" cy="606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764861" cy="4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Talk 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Timeline of some events during 2014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Performance: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err="1" smtClean="0"/>
              <a:t>Gain,Tsys,SEFD</a:t>
            </a:r>
            <a:r>
              <a:rPr lang="en-US" sz="2000" dirty="0" smtClean="0"/>
              <a:t>, surface error.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smtClean="0"/>
              <a:t>Pointing error.</a:t>
            </a:r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RFI:</a:t>
            </a:r>
          </a:p>
          <a:p>
            <a:pPr marL="57150" indent="0">
              <a:lnSpc>
                <a:spcPct val="80000"/>
              </a:lnSpc>
              <a:spcBef>
                <a:spcPts val="5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 smtClean="0"/>
          </a:p>
          <a:p>
            <a:pPr marL="57150" indent="0">
              <a:lnSpc>
                <a:spcPct val="80000"/>
              </a:lnSpc>
              <a:spcBef>
                <a:spcPts val="5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400" dirty="0" smtClean="0"/>
              <a:t>Online</a:t>
            </a:r>
            <a:r>
              <a:rPr lang="en-US" sz="1400" dirty="0"/>
              <a:t>: http://www.naic.edu/~phil/talks/talks.html  </a:t>
            </a:r>
            <a:r>
              <a:rPr lang="en-US" sz="1400" dirty="0" smtClean="0">
                <a:latin typeface="Wingdings" charset="2"/>
              </a:rPr>
              <a:t></a:t>
            </a:r>
            <a:r>
              <a:rPr lang="en-US" sz="1400" dirty="0" smtClean="0"/>
              <a:t>apr14 </a:t>
            </a:r>
            <a:r>
              <a:rPr lang="en-US" sz="1400" dirty="0" err="1" smtClean="0"/>
              <a:t>aouc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Timeline </a:t>
            </a:r>
            <a:r>
              <a:rPr lang="en-US" dirty="0"/>
              <a:t>of </a:t>
            </a:r>
            <a:r>
              <a:rPr lang="en-US" dirty="0" smtClean="0"/>
              <a:t>some events</a:t>
            </a:r>
            <a:endParaRPr lang="en-US" dirty="0"/>
          </a:p>
        </p:txBody>
      </p:sp>
      <p:graphicFrame>
        <p:nvGraphicFramePr>
          <p:cNvPr id="6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91865"/>
              </p:ext>
            </p:extLst>
          </p:nvPr>
        </p:nvGraphicFramePr>
        <p:xfrm>
          <a:off x="685800" y="1981200"/>
          <a:ext cx="7788275" cy="3999488"/>
        </p:xfrm>
        <a:graphic>
          <a:graphicData uri="http://schemas.openxmlformats.org/drawingml/2006/table">
            <a:tbl>
              <a:tblPr/>
              <a:tblGrid>
                <a:gridCol w="1355725"/>
                <a:gridCol w="6432550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Date 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Event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01apr13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Remy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carsr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radar up. (1269,1274),(1327,1332)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12jul13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Dome drag link comes loose.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72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25jul13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Testing ao19 on telescope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05aug13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430 dome turnstile junction damaged. Replaced with old one.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08aug13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Faa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carsr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radar up (1252,1257),(1344,1349)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13jan14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6.4 mag earthquake damages main cable m8-4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11mar14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Telescope motion restored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Dome drag link comes loose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9530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On 12jul13 one of the 4 drag links on the dome came loose.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The drag links connect the motors to the dome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The drag links only </a:t>
            </a:r>
            <a:r>
              <a:rPr lang="en-US" sz="2000" dirty="0" err="1" smtClean="0"/>
              <a:t>pull,push</a:t>
            </a:r>
            <a:r>
              <a:rPr lang="en-US" sz="2000" dirty="0" smtClean="0"/>
              <a:t> the dome. They do not support the dome’s weight.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The small cotter pin probably snapped (from play in the drag link). Eventually the pin came loose on one side and bent the connection plate.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Fix: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New plates and drag links were constructed. 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The cotter pin was replaced with something that won’t break</a:t>
            </a:r>
            <a:r>
              <a:rPr lang="en-US" sz="1400" dirty="0"/>
              <a:t>.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72765"/>
            <a:ext cx="6789420" cy="239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551420" cy="56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5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earthquake 13jan14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6.4 mag earthquake 13jan14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82Km </a:t>
            </a:r>
            <a:r>
              <a:rPr lang="en-US" sz="2400" dirty="0" err="1" smtClean="0"/>
              <a:t>NNw</a:t>
            </a:r>
            <a:r>
              <a:rPr lang="en-US" sz="2400" dirty="0" smtClean="0"/>
              <a:t> of AO, depth:36 km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tiedown</a:t>
            </a:r>
            <a:r>
              <a:rPr lang="en-US" sz="2400" dirty="0" smtClean="0"/>
              <a:t> has two </a:t>
            </a:r>
            <a:r>
              <a:rPr lang="en-US" sz="2400" dirty="0" err="1" smtClean="0"/>
              <a:t>loadcells</a:t>
            </a:r>
            <a:r>
              <a:rPr lang="en-US" sz="2400" dirty="0" smtClean="0"/>
              <a:t> that measure the tension where the td jack connects to the td cable.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Tiedown</a:t>
            </a:r>
            <a:r>
              <a:rPr lang="en-US" sz="2400" dirty="0" smtClean="0"/>
              <a:t> tension normally shows the oscillation of the platform caused by the earthquake.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This time the total tension measured by the load cells did not return to the  value  prior to earthquake.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Smaller tension </a:t>
            </a:r>
            <a:r>
              <a:rPr lang="en-US" sz="2000" dirty="0" smtClean="0">
                <a:sym typeface="Wingdings" pitchFamily="2" charset="2"/>
              </a:rPr>
              <a:t> the distance from platform to td jack decreased</a:t>
            </a:r>
          </a:p>
          <a:p>
            <a:pPr marL="400050" lvl="1" indent="0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66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0813" cy="1141413"/>
          </a:xfrm>
        </p:spPr>
        <p:txBody>
          <a:bodyPr/>
          <a:lstStyle/>
          <a:p>
            <a:r>
              <a:rPr lang="en-US" dirty="0" smtClean="0"/>
              <a:t>Gain and pointing error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az,za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Data from calibration runs jan13 thru mar14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Use selected frequencies: </a:t>
            </a:r>
            <a:r>
              <a:rPr lang="en-US" sz="2800" dirty="0" err="1" smtClean="0"/>
              <a:t>lbw,sbn,cb,cbhi,xband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Gain, pointing errors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Gain falloff </a:t>
            </a:r>
            <a:r>
              <a:rPr lang="en-US" sz="2400" dirty="0" err="1" smtClean="0"/>
              <a:t>za</a:t>
            </a:r>
            <a:r>
              <a:rPr lang="en-US" sz="2400" dirty="0" smtClean="0"/>
              <a:t> &gt; 15 is spillover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Gain, pointing errors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Az</a:t>
            </a:r>
            <a:r>
              <a:rPr lang="en-US" sz="2000" dirty="0" smtClean="0"/>
              <a:t> 140-170 shows gain drop off for high frequencies. Could be: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Td 4 losing tension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Platform tilt (but don’t see 180 </a:t>
            </a:r>
            <a:r>
              <a:rPr lang="en-US" sz="2000" dirty="0" err="1" smtClean="0"/>
              <a:t>deg</a:t>
            </a:r>
            <a:r>
              <a:rPr lang="en-US" sz="2000" dirty="0" smtClean="0"/>
              <a:t> symmetry).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ish motion caused by southeast fill area.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4572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942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8288"/>
            <a:ext cx="599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Gain,Tsys</a:t>
            </a:r>
            <a:r>
              <a:rPr lang="en-US" dirty="0" smtClean="0"/>
              <a:t>, SEFD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Limit </a:t>
            </a:r>
            <a:r>
              <a:rPr lang="en-US" dirty="0" err="1" smtClean="0"/>
              <a:t>za</a:t>
            </a:r>
            <a:r>
              <a:rPr lang="en-US" dirty="0" smtClean="0"/>
              <a:t> 5-15 </a:t>
            </a:r>
            <a:r>
              <a:rPr lang="en-US" dirty="0" err="1" smtClean="0"/>
              <a:t>deg</a:t>
            </a:r>
            <a:r>
              <a:rPr lang="en-US" dirty="0" smtClean="0"/>
              <a:t> (</a:t>
            </a:r>
            <a:r>
              <a:rPr lang="en-US" dirty="0" err="1" smtClean="0"/>
              <a:t>spillover,collimation</a:t>
            </a:r>
            <a:r>
              <a:rPr lang="en-US" dirty="0" smtClean="0"/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Spread in value from </a:t>
            </a:r>
            <a:r>
              <a:rPr lang="en-US" dirty="0" err="1" smtClean="0"/>
              <a:t>az,za</a:t>
            </a:r>
            <a:r>
              <a:rPr lang="en-US" dirty="0" smtClean="0"/>
              <a:t>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err="1" smtClean="0"/>
              <a:t>Gain,Tsys</a:t>
            </a:r>
            <a:r>
              <a:rPr lang="en-US" dirty="0" smtClean="0"/>
              <a:t> depend on accurate </a:t>
            </a:r>
            <a:r>
              <a:rPr lang="en-US" dirty="0" err="1" smtClean="0"/>
              <a:t>cal</a:t>
            </a:r>
            <a:r>
              <a:rPr lang="en-US" dirty="0" smtClean="0"/>
              <a:t> values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SEFD (</a:t>
            </a:r>
            <a:r>
              <a:rPr lang="en-US" dirty="0" err="1" smtClean="0"/>
              <a:t>Tsys</a:t>
            </a:r>
            <a:r>
              <a:rPr lang="en-US" dirty="0" smtClean="0"/>
              <a:t>/Gain) only depends on </a:t>
            </a:r>
            <a:r>
              <a:rPr lang="en-US" dirty="0" err="1" smtClean="0"/>
              <a:t>srcFlux</a:t>
            </a:r>
            <a:r>
              <a:rPr lang="en-US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430 had </a:t>
            </a:r>
            <a:r>
              <a:rPr lang="en-US" dirty="0" err="1" smtClean="0"/>
              <a:t>tsys</a:t>
            </a:r>
            <a:r>
              <a:rPr lang="en-US" dirty="0" smtClean="0"/>
              <a:t> problems from cavity filter.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SEFD variation </a:t>
            </a:r>
            <a:r>
              <a:rPr lang="en-US" dirty="0" err="1" smtClean="0"/>
              <a:t>cbh,xb</a:t>
            </a:r>
            <a:r>
              <a:rPr lang="en-US" dirty="0" smtClean="0"/>
              <a:t> coming from gain, not </a:t>
            </a:r>
            <a:r>
              <a:rPr lang="en-US" dirty="0" err="1" smtClean="0"/>
              <a:t>Tsys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Use gain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r>
              <a:rPr lang="en-US" dirty="0" smtClean="0"/>
              <a:t> to measure surface </a:t>
            </a:r>
            <a:r>
              <a:rPr lang="en-US" dirty="0" err="1" smtClean="0"/>
              <a:t>errror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15" y="0"/>
            <a:ext cx="6027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Freq:ruze</a:t>
            </a:r>
            <a:r>
              <a:rPr lang="en-US" dirty="0" smtClean="0"/>
              <a:t> curves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5800" y="2057400"/>
                <a:ext cx="7618413" cy="4113213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Optical surface errors: </a:t>
                </a:r>
                <a:r>
                  <a:rPr lang="en-US" sz="2800" dirty="0" err="1" smtClean="0"/>
                  <a:t>Ruze</a:t>
                </a:r>
                <a:r>
                  <a:rPr lang="en-US" sz="2800" dirty="0" smtClean="0"/>
                  <a:t> formula: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0∗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4∗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𝑆𝑢𝑟𝑓𝐸𝑟𝑟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𝑙𝑎𝑚𝑏𝑑𝑎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∗∗2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257300" lvl="2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g0=gain at infinite wavelength (no errors).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Assumes uncorrelated errors. Collimation errors (pitch, roll, focus,..) will mix in with surface errors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Non surface error gain variations: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collimation errors especially at high frequencies</a:t>
                </a:r>
                <a:endParaRPr lang="en-US" sz="1200" dirty="0" smtClean="0"/>
              </a:p>
              <a:p>
                <a:pPr marL="1257300" lvl="2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(</a:t>
                </a:r>
                <a:r>
                  <a:rPr lang="en-US" sz="1600" dirty="0" err="1" smtClean="0"/>
                  <a:t>eg</a:t>
                </a:r>
                <a:r>
                  <a:rPr lang="en-US" sz="1600" dirty="0" smtClean="0"/>
                  <a:t>. Horn position, Platform tilt, elevation, </a:t>
                </a:r>
                <a:r>
                  <a:rPr lang="en-US" sz="1600" dirty="0" err="1" smtClean="0"/>
                  <a:t>az</a:t>
                </a:r>
                <a:r>
                  <a:rPr lang="en-US" sz="1600" dirty="0" smtClean="0"/>
                  <a:t> rail misalignment.)</a:t>
                </a:r>
                <a:r>
                  <a:rPr lang="en-US" sz="2000" dirty="0" smtClean="0"/>
                  <a:t> 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>
                    <a:sym typeface="Wingdings" pitchFamily="2" charset="2"/>
                  </a:rPr>
                  <a:t>Horn illumination of tertiary may differ (327).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2057400"/>
                <a:ext cx="7618413" cy="4113213"/>
              </a:xfrm>
              <a:blipFill rotWithShape="1">
                <a:blip r:embed="rId2"/>
                <a:stretch>
                  <a:fillRect l="-1441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66" y="0"/>
            <a:ext cx="605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141413"/>
          </a:xfrm>
        </p:spPr>
        <p:txBody>
          <a:bodyPr/>
          <a:lstStyle/>
          <a:p>
            <a:r>
              <a:rPr lang="en-US" dirty="0" smtClean="0"/>
              <a:t>Pointing error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Arrow plot of pointing errors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Length of error is </a:t>
            </a:r>
            <a:r>
              <a:rPr lang="en-US" sz="2400" dirty="0" err="1" smtClean="0"/>
              <a:t>pnt</a:t>
            </a:r>
            <a:r>
              <a:rPr lang="en-US" sz="2400" dirty="0" smtClean="0"/>
              <a:t> error (1tick=10asecs)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Direction of arrow is error direction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Color is frequency/receiver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Rms</a:t>
            </a:r>
            <a:r>
              <a:rPr lang="en-US" dirty="0" smtClean="0"/>
              <a:t> pointing error by </a:t>
            </a:r>
            <a:r>
              <a:rPr lang="en-US" dirty="0" err="1" smtClean="0"/>
              <a:t>freq</a:t>
            </a:r>
            <a:r>
              <a:rPr lang="en-US" dirty="0" smtClean="0"/>
              <a:t>/receiver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Gain loss from pointing error assumes </a:t>
            </a:r>
            <a:r>
              <a:rPr lang="en-US" sz="2400" dirty="0" err="1" smtClean="0"/>
              <a:t>gaussian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err="1" smtClean="0"/>
              <a:t>Remember:Rms</a:t>
            </a:r>
            <a:r>
              <a:rPr lang="en-US" sz="2400" dirty="0" smtClean="0"/>
              <a:t> error is only  68% of the time</a:t>
            </a:r>
          </a:p>
          <a:p>
            <a:pPr marL="400050" lvl="1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0" y="274320"/>
            <a:ext cx="6301740" cy="6309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4" y="76200"/>
            <a:ext cx="59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Words>693</Words>
  <Application>Microsoft Office PowerPoint</Application>
  <PresentationFormat>On-screen Show (4:3)</PresentationFormat>
  <Paragraphs>131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Telescope status &amp; RFI</vt:lpstr>
      <vt:lpstr>Talk Outline</vt:lpstr>
      <vt:lpstr>Timeline of some events</vt:lpstr>
      <vt:lpstr>Dome drag link comes loose</vt:lpstr>
      <vt:lpstr> earthquake 13jan14</vt:lpstr>
      <vt:lpstr>Gain and pointing error vs az,za</vt:lpstr>
      <vt:lpstr>Gain,Tsys, SEFD vs freq</vt:lpstr>
      <vt:lpstr>Gain vs Freq:ruze curves</vt:lpstr>
      <vt:lpstr>Pointing error</vt:lpstr>
      <vt:lpstr>RFI:  radars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Morrison</dc:creator>
  <cp:lastModifiedBy>phil</cp:lastModifiedBy>
  <cp:revision>152</cp:revision>
  <cp:lastPrinted>1601-01-01T00:00:00Z</cp:lastPrinted>
  <dcterms:created xsi:type="dcterms:W3CDTF">2006-11-06T18:41:16Z</dcterms:created>
  <dcterms:modified xsi:type="dcterms:W3CDTF">2014-04-02T20:23:54Z</dcterms:modified>
</cp:coreProperties>
</file>